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305" autoAdjust="0"/>
    <p:restoredTop sz="94660"/>
  </p:normalViewPr>
  <p:slideViewPr>
    <p:cSldViewPr>
      <p:cViewPr>
        <p:scale>
          <a:sx n="50" d="100"/>
          <a:sy n="50" d="100"/>
        </p:scale>
        <p:origin x="-237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B68317E-ECB0-43D2-A72D-01AA312F9EE4}" type="datetimeFigureOut">
              <a:rPr lang="es-MX" smtClean="0"/>
              <a:pPr/>
              <a:t>02/05/2014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EC6896-950B-42F5-A758-419234D2DFF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EP_horizontal_ALTA-01"/>
          <p:cNvPicPr/>
          <p:nvPr/>
        </p:nvPicPr>
        <p:blipFill>
          <a:blip r:embed="rId2" cstate="print"/>
          <a:srcRect t="15015" r="1520" b="17621"/>
          <a:stretch>
            <a:fillRect/>
          </a:stretch>
        </p:blipFill>
        <p:spPr bwMode="auto">
          <a:xfrm>
            <a:off x="533400" y="304800"/>
            <a:ext cx="2514600" cy="136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9 Grupo"/>
          <p:cNvGrpSpPr/>
          <p:nvPr/>
        </p:nvGrpSpPr>
        <p:grpSpPr>
          <a:xfrm>
            <a:off x="0" y="1676400"/>
            <a:ext cx="9144000" cy="45720"/>
            <a:chOff x="0" y="1676400"/>
            <a:chExt cx="9144000" cy="228600"/>
          </a:xfrm>
        </p:grpSpPr>
        <p:sp>
          <p:nvSpPr>
            <p:cNvPr id="8" name="7 Rectángulo"/>
            <p:cNvSpPr/>
            <p:nvPr/>
          </p:nvSpPr>
          <p:spPr>
            <a:xfrm>
              <a:off x="0" y="1676400"/>
              <a:ext cx="4572000" cy="228600"/>
            </a:xfrm>
            <a:prstGeom prst="rect">
              <a:avLst/>
            </a:prstGeom>
            <a:solidFill>
              <a:srgbClr val="FFCC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n>
                  <a:solidFill>
                    <a:srgbClr val="FFFF00"/>
                  </a:solidFill>
                </a:ln>
              </a:endParaRPr>
            </a:p>
          </p:txBody>
        </p:sp>
        <p:sp>
          <p:nvSpPr>
            <p:cNvPr id="9" name="8 Rectángulo"/>
            <p:cNvSpPr/>
            <p:nvPr/>
          </p:nvSpPr>
          <p:spPr>
            <a:xfrm>
              <a:off x="4572000" y="1676400"/>
              <a:ext cx="4572000" cy="2286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7010400" y="6428601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dirty="0" smtClean="0">
                <a:solidFill>
                  <a:schemeClr val="bg1"/>
                </a:solidFill>
                <a:latin typeface="Arial Rounded MT Bold" pitchFamily="34" charset="0"/>
              </a:rPr>
              <a:t>Mayo  2014</a:t>
            </a:r>
            <a:endParaRPr lang="es-MX" sz="1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52400" y="64008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solidFill>
                  <a:schemeClr val="bg1"/>
                </a:solidFill>
                <a:latin typeface="Arial Rounded MT Bold" pitchFamily="34" charset="0"/>
              </a:rPr>
              <a:t>Departamento de Planeación, Programación y Presupuestación</a:t>
            </a:r>
            <a:endParaRPr lang="es-MX" sz="1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20" name="19 Imagen" descr="plata 20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2273" y="535675"/>
            <a:ext cx="1054854" cy="60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CuadroTexto"/>
          <p:cNvSpPr txBox="1"/>
          <p:nvPr/>
        </p:nvSpPr>
        <p:spPr>
          <a:xfrm>
            <a:off x="2743200" y="3733800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latin typeface="BankGothic Md BT" pitchFamily="34" charset="0"/>
              </a:rPr>
              <a:t>ADECUACIÓN </a:t>
            </a:r>
          </a:p>
          <a:p>
            <a:pPr algn="ctr"/>
            <a:r>
              <a:rPr lang="es-MX" sz="3200" b="1" dirty="0" smtClean="0">
                <a:latin typeface="BankGothic Md BT" pitchFamily="34" charset="0"/>
              </a:rPr>
              <a:t>AL </a:t>
            </a:r>
          </a:p>
          <a:p>
            <a:pPr algn="ctr"/>
            <a:r>
              <a:rPr lang="es-MX" sz="3200" b="1" dirty="0" smtClean="0">
                <a:latin typeface="BankGothic Md BT" pitchFamily="34" charset="0"/>
              </a:rPr>
              <a:t>POA 2014</a:t>
            </a:r>
            <a:endParaRPr lang="es-MX" sz="3200" b="1" dirty="0">
              <a:latin typeface="BankGothic Md BT" pitchFamily="34" charset="0"/>
            </a:endParaRPr>
          </a:p>
        </p:txBody>
      </p:sp>
      <p:pic>
        <p:nvPicPr>
          <p:cNvPr id="11267" name="Picture 3" descr="logo_tec_color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618067"/>
            <a:ext cx="521677" cy="75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s-MX" dirty="0" smtClean="0"/>
          </a:p>
          <a:p>
            <a:pPr algn="just"/>
            <a:r>
              <a:rPr lang="es-MX" dirty="0" smtClean="0"/>
              <a:t>La ADECUACIÓN AL POA 2014</a:t>
            </a:r>
          </a:p>
          <a:p>
            <a:pPr algn="just"/>
            <a:endParaRPr lang="es-MX" dirty="0" smtClean="0"/>
          </a:p>
          <a:p>
            <a:pPr algn="just">
              <a:buNone/>
            </a:pPr>
            <a:r>
              <a:rPr lang="es-MX" dirty="0" smtClean="0"/>
              <a:t>   Tiene como propósito reorientar los recursos vía Ingresos Propios, autorizados en el POA-2014, en el que es importante considerar el remanente del ejercicio 2013, esto, atendiendo los lineamientos que para tal efecto emite la DGEST.</a:t>
            </a:r>
          </a:p>
          <a:p>
            <a:endParaRPr lang="es-MX" dirty="0" smtClean="0"/>
          </a:p>
          <a:p>
            <a:pPr>
              <a:buNone/>
            </a:pPr>
            <a:endParaRPr lang="es-MX" dirty="0" smtClean="0"/>
          </a:p>
        </p:txBody>
      </p:sp>
      <p:pic>
        <p:nvPicPr>
          <p:cNvPr id="4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s-MX" sz="2800" b="1" dirty="0" smtClean="0"/>
              <a:t>ANÁLISIS DE INGRESOS 2013</a:t>
            </a:r>
          </a:p>
          <a:p>
            <a:pPr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    - Ingresos Programados        $  29´598,140.00</a:t>
            </a:r>
          </a:p>
          <a:p>
            <a:pPr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    - Ingresos Captados                     31´096,126.00</a:t>
            </a:r>
          </a:p>
          <a:p>
            <a:pPr>
              <a:buNone/>
            </a:pPr>
            <a:r>
              <a:rPr lang="es-MX" sz="2800" dirty="0" smtClean="0"/>
              <a:t>                     2013    25´114,887.00</a:t>
            </a:r>
          </a:p>
          <a:p>
            <a:pPr>
              <a:buNone/>
            </a:pPr>
            <a:r>
              <a:rPr lang="es-MX" sz="2800" dirty="0" smtClean="0"/>
              <a:t>             rem 2012    </a:t>
            </a:r>
            <a:r>
              <a:rPr lang="es-MX" sz="2800" u="sng" dirty="0" smtClean="0"/>
              <a:t>  5´981,239.00</a:t>
            </a:r>
          </a:p>
          <a:p>
            <a:pPr>
              <a:buNone/>
            </a:pPr>
            <a:r>
              <a:rPr lang="es-MX" sz="2800" dirty="0" smtClean="0"/>
              <a:t>                          Variación  5%           $   1´497,986.00</a:t>
            </a:r>
          </a:p>
          <a:p>
            <a:pPr>
              <a:buNone/>
            </a:pPr>
            <a:endParaRPr lang="es-MX" sz="2800" dirty="0" smtClean="0"/>
          </a:p>
          <a:p>
            <a:r>
              <a:rPr lang="es-MX" sz="2800" b="1" dirty="0" smtClean="0"/>
              <a:t>CALCULO DE REMANENTE 2013</a:t>
            </a:r>
          </a:p>
          <a:p>
            <a:pPr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    - Ingresos Captados                $   25’114,887.00  </a:t>
            </a:r>
          </a:p>
          <a:p>
            <a:pPr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    - Ingresos Ejercidos                      18’476,312.00 </a:t>
            </a:r>
          </a:p>
          <a:p>
            <a:pPr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               Remanentes 2013         </a:t>
            </a:r>
            <a:r>
              <a:rPr lang="es-MX" dirty="0" smtClean="0"/>
              <a:t>$     6</a:t>
            </a:r>
            <a:r>
              <a:rPr lang="es-MX" sz="2800" dirty="0" smtClean="0"/>
              <a:t>’638,575.00</a:t>
            </a:r>
            <a:endParaRPr lang="es-MX" sz="2800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5943600" y="5562600"/>
            <a:ext cx="2438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5990897" y="3581400"/>
            <a:ext cx="2362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12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recto de flecha"/>
          <p:cNvCxnSpPr/>
          <p:nvPr/>
        </p:nvCxnSpPr>
        <p:spPr>
          <a:xfrm rot="16200000" flipH="1">
            <a:off x="4800600" y="37338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s-MX" b="1" dirty="0" smtClean="0"/>
              <a:t>CALCULO DE INGRESOS PARA </a:t>
            </a:r>
          </a:p>
          <a:p>
            <a:pPr algn="ctr">
              <a:buNone/>
            </a:pPr>
            <a:r>
              <a:rPr lang="es-MX" b="1" dirty="0" smtClean="0"/>
              <a:t>LA ADECUACIÓN DEL 2014</a:t>
            </a:r>
          </a:p>
          <a:p>
            <a:pPr algn="ctr">
              <a:buNone/>
            </a:pPr>
            <a:endParaRPr lang="es-MX" sz="1000" dirty="0"/>
          </a:p>
          <a:p>
            <a:pPr>
              <a:buFontTx/>
              <a:buChar char="-"/>
            </a:pPr>
            <a:r>
              <a:rPr lang="es-MX" dirty="0" smtClean="0"/>
              <a:t>REMANENTE 2013                $  6’638,575.00       </a:t>
            </a:r>
            <a:r>
              <a:rPr lang="es-MX" sz="2000" dirty="0" smtClean="0"/>
              <a:t>20%</a:t>
            </a:r>
          </a:p>
          <a:p>
            <a:pPr>
              <a:buFontTx/>
              <a:buChar char="-"/>
            </a:pPr>
            <a:r>
              <a:rPr lang="es-MX" dirty="0" smtClean="0"/>
              <a:t>PRESUPUESTO DE </a:t>
            </a:r>
          </a:p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 INGRESOS 2014                         25’711,933.00       </a:t>
            </a:r>
            <a:r>
              <a:rPr lang="es-MX" sz="1600" u="sng" dirty="0" smtClean="0"/>
              <a:t>80%</a:t>
            </a:r>
          </a:p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    TOTAL DE INGRESO         $ 32’350,508.00     </a:t>
            </a:r>
            <a:r>
              <a:rPr lang="es-MX" sz="1800" u="sng" dirty="0" smtClean="0"/>
              <a:t>100%</a:t>
            </a:r>
          </a:p>
          <a:p>
            <a:pPr>
              <a:buNone/>
            </a:pPr>
            <a:r>
              <a:rPr lang="es-MX" dirty="0" smtClean="0"/>
              <a:t>        PARA ADECUAC 2014  </a:t>
            </a:r>
            <a:endParaRPr lang="es-MX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4953000" y="4114800"/>
            <a:ext cx="2743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4953000" y="4648200"/>
            <a:ext cx="2743200" cy="0"/>
          </a:xfrm>
          <a:prstGeom prst="line">
            <a:avLst/>
          </a:prstGeom>
          <a:ln w="15875" cmpd="sng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52" name="Group 4"/>
          <p:cNvGrpSpPr>
            <a:grpSpLocks noChangeAspect="1"/>
          </p:cNvGrpSpPr>
          <p:nvPr/>
        </p:nvGrpSpPr>
        <p:grpSpPr bwMode="auto">
          <a:xfrm>
            <a:off x="5105400" y="5334000"/>
            <a:ext cx="1816100" cy="1171575"/>
            <a:chOff x="912" y="3120"/>
            <a:chExt cx="1144" cy="738"/>
          </a:xfrm>
        </p:grpSpPr>
        <p:sp>
          <p:nvSpPr>
            <p:cNvPr id="20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912" y="3120"/>
              <a:ext cx="1144" cy="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972" y="3775"/>
              <a:ext cx="602" cy="80"/>
            </a:xfrm>
            <a:custGeom>
              <a:avLst/>
              <a:gdLst/>
              <a:ahLst/>
              <a:cxnLst>
                <a:cxn ang="0">
                  <a:pos x="602" y="40"/>
                </a:cxn>
                <a:cxn ang="0">
                  <a:pos x="602" y="40"/>
                </a:cxn>
                <a:cxn ang="0">
                  <a:pos x="600" y="35"/>
                </a:cxn>
                <a:cxn ang="0">
                  <a:pos x="595" y="32"/>
                </a:cxn>
                <a:cxn ang="0">
                  <a:pos x="589" y="27"/>
                </a:cxn>
                <a:cxn ang="0">
                  <a:pos x="578" y="24"/>
                </a:cxn>
                <a:cxn ang="0">
                  <a:pos x="551" y="18"/>
                </a:cxn>
                <a:cxn ang="0">
                  <a:pos x="514" y="12"/>
                </a:cxn>
                <a:cxn ang="0">
                  <a:pos x="468" y="7"/>
                </a:cxn>
                <a:cxn ang="0">
                  <a:pos x="418" y="4"/>
                </a:cxn>
                <a:cxn ang="0">
                  <a:pos x="362" y="0"/>
                </a:cxn>
                <a:cxn ang="0">
                  <a:pos x="300" y="0"/>
                </a:cxn>
                <a:cxn ang="0">
                  <a:pos x="300" y="0"/>
                </a:cxn>
                <a:cxn ang="0">
                  <a:pos x="240" y="0"/>
                </a:cxn>
                <a:cxn ang="0">
                  <a:pos x="184" y="4"/>
                </a:cxn>
                <a:cxn ang="0">
                  <a:pos x="132" y="7"/>
                </a:cxn>
                <a:cxn ang="0">
                  <a:pos x="88" y="12"/>
                </a:cxn>
                <a:cxn ang="0">
                  <a:pos x="51" y="18"/>
                </a:cxn>
                <a:cxn ang="0">
                  <a:pos x="24" y="24"/>
                </a:cxn>
                <a:cxn ang="0">
                  <a:pos x="13" y="27"/>
                </a:cxn>
                <a:cxn ang="0">
                  <a:pos x="5" y="32"/>
                </a:cxn>
                <a:cxn ang="0">
                  <a:pos x="2" y="35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2" y="43"/>
                </a:cxn>
                <a:cxn ang="0">
                  <a:pos x="5" y="48"/>
                </a:cxn>
                <a:cxn ang="0">
                  <a:pos x="13" y="51"/>
                </a:cxn>
                <a:cxn ang="0">
                  <a:pos x="24" y="54"/>
                </a:cxn>
                <a:cxn ang="0">
                  <a:pos x="51" y="62"/>
                </a:cxn>
                <a:cxn ang="0">
                  <a:pos x="88" y="67"/>
                </a:cxn>
                <a:cxn ang="0">
                  <a:pos x="132" y="72"/>
                </a:cxn>
                <a:cxn ang="0">
                  <a:pos x="184" y="77"/>
                </a:cxn>
                <a:cxn ang="0">
                  <a:pos x="240" y="78"/>
                </a:cxn>
                <a:cxn ang="0">
                  <a:pos x="300" y="80"/>
                </a:cxn>
                <a:cxn ang="0">
                  <a:pos x="300" y="80"/>
                </a:cxn>
                <a:cxn ang="0">
                  <a:pos x="362" y="78"/>
                </a:cxn>
                <a:cxn ang="0">
                  <a:pos x="418" y="77"/>
                </a:cxn>
                <a:cxn ang="0">
                  <a:pos x="468" y="72"/>
                </a:cxn>
                <a:cxn ang="0">
                  <a:pos x="514" y="67"/>
                </a:cxn>
                <a:cxn ang="0">
                  <a:pos x="551" y="62"/>
                </a:cxn>
                <a:cxn ang="0">
                  <a:pos x="578" y="54"/>
                </a:cxn>
                <a:cxn ang="0">
                  <a:pos x="589" y="51"/>
                </a:cxn>
                <a:cxn ang="0">
                  <a:pos x="595" y="48"/>
                </a:cxn>
                <a:cxn ang="0">
                  <a:pos x="600" y="43"/>
                </a:cxn>
                <a:cxn ang="0">
                  <a:pos x="602" y="40"/>
                </a:cxn>
                <a:cxn ang="0">
                  <a:pos x="602" y="40"/>
                </a:cxn>
              </a:cxnLst>
              <a:rect l="0" t="0" r="r" b="b"/>
              <a:pathLst>
                <a:path w="602" h="80">
                  <a:moveTo>
                    <a:pt x="602" y="40"/>
                  </a:moveTo>
                  <a:lnTo>
                    <a:pt x="602" y="40"/>
                  </a:lnTo>
                  <a:lnTo>
                    <a:pt x="600" y="35"/>
                  </a:lnTo>
                  <a:lnTo>
                    <a:pt x="595" y="32"/>
                  </a:lnTo>
                  <a:lnTo>
                    <a:pt x="589" y="27"/>
                  </a:lnTo>
                  <a:lnTo>
                    <a:pt x="578" y="24"/>
                  </a:lnTo>
                  <a:lnTo>
                    <a:pt x="551" y="18"/>
                  </a:lnTo>
                  <a:lnTo>
                    <a:pt x="514" y="12"/>
                  </a:lnTo>
                  <a:lnTo>
                    <a:pt x="468" y="7"/>
                  </a:lnTo>
                  <a:lnTo>
                    <a:pt x="418" y="4"/>
                  </a:lnTo>
                  <a:lnTo>
                    <a:pt x="362" y="0"/>
                  </a:lnTo>
                  <a:lnTo>
                    <a:pt x="300" y="0"/>
                  </a:lnTo>
                  <a:lnTo>
                    <a:pt x="300" y="0"/>
                  </a:lnTo>
                  <a:lnTo>
                    <a:pt x="240" y="0"/>
                  </a:lnTo>
                  <a:lnTo>
                    <a:pt x="184" y="4"/>
                  </a:lnTo>
                  <a:lnTo>
                    <a:pt x="132" y="7"/>
                  </a:lnTo>
                  <a:lnTo>
                    <a:pt x="88" y="12"/>
                  </a:lnTo>
                  <a:lnTo>
                    <a:pt x="51" y="18"/>
                  </a:lnTo>
                  <a:lnTo>
                    <a:pt x="24" y="24"/>
                  </a:lnTo>
                  <a:lnTo>
                    <a:pt x="13" y="27"/>
                  </a:lnTo>
                  <a:lnTo>
                    <a:pt x="5" y="32"/>
                  </a:lnTo>
                  <a:lnTo>
                    <a:pt x="2" y="3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3"/>
                  </a:lnTo>
                  <a:lnTo>
                    <a:pt x="5" y="48"/>
                  </a:lnTo>
                  <a:lnTo>
                    <a:pt x="13" y="51"/>
                  </a:lnTo>
                  <a:lnTo>
                    <a:pt x="24" y="54"/>
                  </a:lnTo>
                  <a:lnTo>
                    <a:pt x="51" y="62"/>
                  </a:lnTo>
                  <a:lnTo>
                    <a:pt x="88" y="67"/>
                  </a:lnTo>
                  <a:lnTo>
                    <a:pt x="132" y="72"/>
                  </a:lnTo>
                  <a:lnTo>
                    <a:pt x="184" y="77"/>
                  </a:lnTo>
                  <a:lnTo>
                    <a:pt x="240" y="78"/>
                  </a:lnTo>
                  <a:lnTo>
                    <a:pt x="300" y="80"/>
                  </a:lnTo>
                  <a:lnTo>
                    <a:pt x="300" y="80"/>
                  </a:lnTo>
                  <a:lnTo>
                    <a:pt x="362" y="78"/>
                  </a:lnTo>
                  <a:lnTo>
                    <a:pt x="418" y="77"/>
                  </a:lnTo>
                  <a:lnTo>
                    <a:pt x="468" y="72"/>
                  </a:lnTo>
                  <a:lnTo>
                    <a:pt x="514" y="67"/>
                  </a:lnTo>
                  <a:lnTo>
                    <a:pt x="551" y="62"/>
                  </a:lnTo>
                  <a:lnTo>
                    <a:pt x="578" y="54"/>
                  </a:lnTo>
                  <a:lnTo>
                    <a:pt x="589" y="51"/>
                  </a:lnTo>
                  <a:lnTo>
                    <a:pt x="595" y="48"/>
                  </a:lnTo>
                  <a:lnTo>
                    <a:pt x="600" y="43"/>
                  </a:lnTo>
                  <a:lnTo>
                    <a:pt x="602" y="40"/>
                  </a:lnTo>
                  <a:lnTo>
                    <a:pt x="602" y="4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54" name="Freeform 6"/>
            <p:cNvSpPr>
              <a:spLocks noEditPoints="1"/>
            </p:cNvSpPr>
            <p:nvPr/>
          </p:nvSpPr>
          <p:spPr bwMode="auto">
            <a:xfrm>
              <a:off x="1510" y="3182"/>
              <a:ext cx="513" cy="676"/>
            </a:xfrm>
            <a:custGeom>
              <a:avLst/>
              <a:gdLst/>
              <a:ahLst/>
              <a:cxnLst>
                <a:cxn ang="0">
                  <a:pos x="0" y="595"/>
                </a:cxn>
                <a:cxn ang="0">
                  <a:pos x="0" y="76"/>
                </a:cxn>
                <a:cxn ang="0">
                  <a:pos x="513" y="0"/>
                </a:cxn>
                <a:cxn ang="0">
                  <a:pos x="508" y="665"/>
                </a:cxn>
                <a:cxn ang="0">
                  <a:pos x="508" y="676"/>
                </a:cxn>
                <a:cxn ang="0">
                  <a:pos x="0" y="595"/>
                </a:cxn>
                <a:cxn ang="0">
                  <a:pos x="0" y="595"/>
                </a:cxn>
                <a:cxn ang="0">
                  <a:pos x="500" y="665"/>
                </a:cxn>
                <a:cxn ang="0">
                  <a:pos x="500" y="654"/>
                </a:cxn>
                <a:cxn ang="0">
                  <a:pos x="500" y="665"/>
                </a:cxn>
                <a:cxn ang="0">
                  <a:pos x="500" y="665"/>
                </a:cxn>
                <a:cxn ang="0">
                  <a:pos x="14" y="581"/>
                </a:cxn>
                <a:cxn ang="0">
                  <a:pos x="492" y="654"/>
                </a:cxn>
                <a:cxn ang="0">
                  <a:pos x="497" y="22"/>
                </a:cxn>
                <a:cxn ang="0">
                  <a:pos x="14" y="90"/>
                </a:cxn>
                <a:cxn ang="0">
                  <a:pos x="14" y="581"/>
                </a:cxn>
                <a:cxn ang="0">
                  <a:pos x="14" y="581"/>
                </a:cxn>
              </a:cxnLst>
              <a:rect l="0" t="0" r="r" b="b"/>
              <a:pathLst>
                <a:path w="513" h="676">
                  <a:moveTo>
                    <a:pt x="0" y="595"/>
                  </a:moveTo>
                  <a:lnTo>
                    <a:pt x="0" y="76"/>
                  </a:lnTo>
                  <a:lnTo>
                    <a:pt x="513" y="0"/>
                  </a:lnTo>
                  <a:lnTo>
                    <a:pt x="508" y="665"/>
                  </a:lnTo>
                  <a:lnTo>
                    <a:pt x="508" y="676"/>
                  </a:lnTo>
                  <a:lnTo>
                    <a:pt x="0" y="595"/>
                  </a:lnTo>
                  <a:lnTo>
                    <a:pt x="0" y="595"/>
                  </a:lnTo>
                  <a:close/>
                  <a:moveTo>
                    <a:pt x="500" y="665"/>
                  </a:moveTo>
                  <a:lnTo>
                    <a:pt x="500" y="654"/>
                  </a:lnTo>
                  <a:lnTo>
                    <a:pt x="500" y="665"/>
                  </a:lnTo>
                  <a:lnTo>
                    <a:pt x="500" y="665"/>
                  </a:lnTo>
                  <a:close/>
                  <a:moveTo>
                    <a:pt x="14" y="581"/>
                  </a:moveTo>
                  <a:lnTo>
                    <a:pt x="492" y="654"/>
                  </a:lnTo>
                  <a:lnTo>
                    <a:pt x="497" y="22"/>
                  </a:lnTo>
                  <a:lnTo>
                    <a:pt x="14" y="90"/>
                  </a:lnTo>
                  <a:lnTo>
                    <a:pt x="14" y="581"/>
                  </a:lnTo>
                  <a:lnTo>
                    <a:pt x="14" y="581"/>
                  </a:lnTo>
                  <a:close/>
                </a:path>
              </a:pathLst>
            </a:custGeom>
            <a:solidFill>
              <a:srgbClr val="8CC6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961" y="3502"/>
              <a:ext cx="100" cy="135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45" y="10"/>
                </a:cxn>
                <a:cxn ang="0">
                  <a:pos x="32" y="21"/>
                </a:cxn>
                <a:cxn ang="0">
                  <a:pos x="19" y="37"/>
                </a:cxn>
                <a:cxn ang="0">
                  <a:pos x="13" y="45"/>
                </a:cxn>
                <a:cxn ang="0">
                  <a:pos x="8" y="56"/>
                </a:cxn>
                <a:cxn ang="0">
                  <a:pos x="3" y="67"/>
                </a:cxn>
                <a:cxn ang="0">
                  <a:pos x="2" y="78"/>
                </a:cxn>
                <a:cxn ang="0">
                  <a:pos x="0" y="91"/>
                </a:cxn>
                <a:cxn ang="0">
                  <a:pos x="2" y="105"/>
                </a:cxn>
                <a:cxn ang="0">
                  <a:pos x="7" y="120"/>
                </a:cxn>
                <a:cxn ang="0">
                  <a:pos x="13" y="135"/>
                </a:cxn>
                <a:cxn ang="0">
                  <a:pos x="32" y="124"/>
                </a:cxn>
                <a:cxn ang="0">
                  <a:pos x="32" y="124"/>
                </a:cxn>
                <a:cxn ang="0">
                  <a:pos x="29" y="112"/>
                </a:cxn>
                <a:cxn ang="0">
                  <a:pos x="27" y="99"/>
                </a:cxn>
                <a:cxn ang="0">
                  <a:pos x="27" y="83"/>
                </a:cxn>
                <a:cxn ang="0">
                  <a:pos x="27" y="75"/>
                </a:cxn>
                <a:cxn ang="0">
                  <a:pos x="30" y="67"/>
                </a:cxn>
                <a:cxn ang="0">
                  <a:pos x="34" y="59"/>
                </a:cxn>
                <a:cxn ang="0">
                  <a:pos x="38" y="51"/>
                </a:cxn>
                <a:cxn ang="0">
                  <a:pos x="43" y="45"/>
                </a:cxn>
                <a:cxn ang="0">
                  <a:pos x="51" y="40"/>
                </a:cxn>
                <a:cxn ang="0">
                  <a:pos x="60" y="35"/>
                </a:cxn>
                <a:cxn ang="0">
                  <a:pos x="73" y="34"/>
                </a:cxn>
                <a:cxn ang="0">
                  <a:pos x="73" y="34"/>
                </a:cxn>
                <a:cxn ang="0">
                  <a:pos x="84" y="31"/>
                </a:cxn>
                <a:cxn ang="0">
                  <a:pos x="92" y="29"/>
                </a:cxn>
                <a:cxn ang="0">
                  <a:pos x="97" y="26"/>
                </a:cxn>
                <a:cxn ang="0">
                  <a:pos x="99" y="24"/>
                </a:cxn>
                <a:cxn ang="0">
                  <a:pos x="100" y="21"/>
                </a:cxn>
                <a:cxn ang="0">
                  <a:pos x="99" y="18"/>
                </a:cxn>
                <a:cxn ang="0">
                  <a:pos x="91" y="13"/>
                </a:cxn>
                <a:cxn ang="0">
                  <a:pos x="81" y="8"/>
                </a:cxn>
                <a:cxn ang="0">
                  <a:pos x="70" y="5"/>
                </a:cxn>
                <a:cxn ang="0">
                  <a:pos x="57" y="0"/>
                </a:cxn>
                <a:cxn ang="0">
                  <a:pos x="57" y="0"/>
                </a:cxn>
              </a:cxnLst>
              <a:rect l="0" t="0" r="r" b="b"/>
              <a:pathLst>
                <a:path w="100" h="135">
                  <a:moveTo>
                    <a:pt x="57" y="0"/>
                  </a:moveTo>
                  <a:lnTo>
                    <a:pt x="57" y="0"/>
                  </a:lnTo>
                  <a:lnTo>
                    <a:pt x="45" y="10"/>
                  </a:lnTo>
                  <a:lnTo>
                    <a:pt x="32" y="21"/>
                  </a:lnTo>
                  <a:lnTo>
                    <a:pt x="19" y="37"/>
                  </a:lnTo>
                  <a:lnTo>
                    <a:pt x="13" y="45"/>
                  </a:lnTo>
                  <a:lnTo>
                    <a:pt x="8" y="56"/>
                  </a:lnTo>
                  <a:lnTo>
                    <a:pt x="3" y="67"/>
                  </a:lnTo>
                  <a:lnTo>
                    <a:pt x="2" y="78"/>
                  </a:lnTo>
                  <a:lnTo>
                    <a:pt x="0" y="91"/>
                  </a:lnTo>
                  <a:lnTo>
                    <a:pt x="2" y="105"/>
                  </a:lnTo>
                  <a:lnTo>
                    <a:pt x="7" y="120"/>
                  </a:lnTo>
                  <a:lnTo>
                    <a:pt x="13" y="135"/>
                  </a:lnTo>
                  <a:lnTo>
                    <a:pt x="32" y="124"/>
                  </a:lnTo>
                  <a:lnTo>
                    <a:pt x="32" y="124"/>
                  </a:lnTo>
                  <a:lnTo>
                    <a:pt x="29" y="112"/>
                  </a:lnTo>
                  <a:lnTo>
                    <a:pt x="27" y="99"/>
                  </a:lnTo>
                  <a:lnTo>
                    <a:pt x="27" y="83"/>
                  </a:lnTo>
                  <a:lnTo>
                    <a:pt x="27" y="75"/>
                  </a:lnTo>
                  <a:lnTo>
                    <a:pt x="30" y="67"/>
                  </a:lnTo>
                  <a:lnTo>
                    <a:pt x="34" y="59"/>
                  </a:lnTo>
                  <a:lnTo>
                    <a:pt x="38" y="51"/>
                  </a:lnTo>
                  <a:lnTo>
                    <a:pt x="43" y="45"/>
                  </a:lnTo>
                  <a:lnTo>
                    <a:pt x="51" y="40"/>
                  </a:lnTo>
                  <a:lnTo>
                    <a:pt x="60" y="35"/>
                  </a:lnTo>
                  <a:lnTo>
                    <a:pt x="73" y="34"/>
                  </a:lnTo>
                  <a:lnTo>
                    <a:pt x="73" y="34"/>
                  </a:lnTo>
                  <a:lnTo>
                    <a:pt x="84" y="31"/>
                  </a:lnTo>
                  <a:lnTo>
                    <a:pt x="92" y="29"/>
                  </a:lnTo>
                  <a:lnTo>
                    <a:pt x="97" y="26"/>
                  </a:lnTo>
                  <a:lnTo>
                    <a:pt x="99" y="24"/>
                  </a:lnTo>
                  <a:lnTo>
                    <a:pt x="100" y="21"/>
                  </a:lnTo>
                  <a:lnTo>
                    <a:pt x="99" y="18"/>
                  </a:lnTo>
                  <a:lnTo>
                    <a:pt x="91" y="13"/>
                  </a:lnTo>
                  <a:lnTo>
                    <a:pt x="81" y="8"/>
                  </a:lnTo>
                  <a:lnTo>
                    <a:pt x="70" y="5"/>
                  </a:lnTo>
                  <a:lnTo>
                    <a:pt x="57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417" y="3447"/>
              <a:ext cx="112" cy="7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12" y="52"/>
                </a:cxn>
                <a:cxn ang="0">
                  <a:pos x="88" y="71"/>
                </a:cxn>
                <a:cxn ang="0">
                  <a:pos x="0" y="29"/>
                </a:cxn>
                <a:cxn ang="0">
                  <a:pos x="1" y="0"/>
                </a:cxn>
              </a:cxnLst>
              <a:rect l="0" t="0" r="r" b="b"/>
              <a:pathLst>
                <a:path w="112" h="71">
                  <a:moveTo>
                    <a:pt x="1" y="0"/>
                  </a:moveTo>
                  <a:lnTo>
                    <a:pt x="112" y="52"/>
                  </a:lnTo>
                  <a:lnTo>
                    <a:pt x="88" y="71"/>
                  </a:lnTo>
                  <a:lnTo>
                    <a:pt x="0" y="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996" y="3401"/>
              <a:ext cx="440" cy="260"/>
            </a:xfrm>
            <a:custGeom>
              <a:avLst/>
              <a:gdLst/>
              <a:ahLst/>
              <a:cxnLst>
                <a:cxn ang="0">
                  <a:pos x="440" y="0"/>
                </a:cxn>
                <a:cxn ang="0">
                  <a:pos x="440" y="0"/>
                </a:cxn>
                <a:cxn ang="0">
                  <a:pos x="417" y="17"/>
                </a:cxn>
                <a:cxn ang="0">
                  <a:pos x="395" y="33"/>
                </a:cxn>
                <a:cxn ang="0">
                  <a:pos x="370" y="48"/>
                </a:cxn>
                <a:cxn ang="0">
                  <a:pos x="343" y="62"/>
                </a:cxn>
                <a:cxn ang="0">
                  <a:pos x="316" y="73"/>
                </a:cxn>
                <a:cxn ang="0">
                  <a:pos x="286" y="84"/>
                </a:cxn>
                <a:cxn ang="0">
                  <a:pos x="254" y="92"/>
                </a:cxn>
                <a:cxn ang="0">
                  <a:pos x="222" y="97"/>
                </a:cxn>
                <a:cxn ang="0">
                  <a:pos x="222" y="97"/>
                </a:cxn>
                <a:cxn ang="0">
                  <a:pos x="192" y="100"/>
                </a:cxn>
                <a:cxn ang="0">
                  <a:pos x="160" y="101"/>
                </a:cxn>
                <a:cxn ang="0">
                  <a:pos x="130" y="100"/>
                </a:cxn>
                <a:cxn ang="0">
                  <a:pos x="102" y="95"/>
                </a:cxn>
                <a:cxn ang="0">
                  <a:pos x="73" y="89"/>
                </a:cxn>
                <a:cxn ang="0">
                  <a:pos x="48" y="81"/>
                </a:cxn>
                <a:cxn ang="0">
                  <a:pos x="22" y="71"/>
                </a:cxn>
                <a:cxn ang="0">
                  <a:pos x="0" y="59"/>
                </a:cxn>
                <a:cxn ang="0">
                  <a:pos x="43" y="219"/>
                </a:cxn>
                <a:cxn ang="0">
                  <a:pos x="43" y="219"/>
                </a:cxn>
                <a:cxn ang="0">
                  <a:pos x="45" y="227"/>
                </a:cxn>
                <a:cxn ang="0">
                  <a:pos x="49" y="232"/>
                </a:cxn>
                <a:cxn ang="0">
                  <a:pos x="56" y="238"/>
                </a:cxn>
                <a:cxn ang="0">
                  <a:pos x="62" y="243"/>
                </a:cxn>
                <a:cxn ang="0">
                  <a:pos x="71" y="248"/>
                </a:cxn>
                <a:cxn ang="0">
                  <a:pos x="81" y="251"/>
                </a:cxn>
                <a:cxn ang="0">
                  <a:pos x="105" y="257"/>
                </a:cxn>
                <a:cxn ang="0">
                  <a:pos x="133" y="260"/>
                </a:cxn>
                <a:cxn ang="0">
                  <a:pos x="165" y="260"/>
                </a:cxn>
                <a:cxn ang="0">
                  <a:pos x="198" y="259"/>
                </a:cxn>
                <a:cxn ang="0">
                  <a:pos x="235" y="254"/>
                </a:cxn>
                <a:cxn ang="0">
                  <a:pos x="235" y="254"/>
                </a:cxn>
                <a:cxn ang="0">
                  <a:pos x="273" y="248"/>
                </a:cxn>
                <a:cxn ang="0">
                  <a:pos x="309" y="238"/>
                </a:cxn>
                <a:cxn ang="0">
                  <a:pos x="341" y="227"/>
                </a:cxn>
                <a:cxn ang="0">
                  <a:pos x="370" y="214"/>
                </a:cxn>
                <a:cxn ang="0">
                  <a:pos x="394" y="200"/>
                </a:cxn>
                <a:cxn ang="0">
                  <a:pos x="405" y="194"/>
                </a:cxn>
                <a:cxn ang="0">
                  <a:pos x="413" y="187"/>
                </a:cxn>
                <a:cxn ang="0">
                  <a:pos x="419" y="179"/>
                </a:cxn>
                <a:cxn ang="0">
                  <a:pos x="425" y="173"/>
                </a:cxn>
                <a:cxn ang="0">
                  <a:pos x="428" y="167"/>
                </a:cxn>
                <a:cxn ang="0">
                  <a:pos x="430" y="159"/>
                </a:cxn>
                <a:cxn ang="0">
                  <a:pos x="440" y="0"/>
                </a:cxn>
              </a:cxnLst>
              <a:rect l="0" t="0" r="r" b="b"/>
              <a:pathLst>
                <a:path w="440" h="260">
                  <a:moveTo>
                    <a:pt x="440" y="0"/>
                  </a:moveTo>
                  <a:lnTo>
                    <a:pt x="440" y="0"/>
                  </a:lnTo>
                  <a:lnTo>
                    <a:pt x="417" y="17"/>
                  </a:lnTo>
                  <a:lnTo>
                    <a:pt x="395" y="33"/>
                  </a:lnTo>
                  <a:lnTo>
                    <a:pt x="370" y="48"/>
                  </a:lnTo>
                  <a:lnTo>
                    <a:pt x="343" y="62"/>
                  </a:lnTo>
                  <a:lnTo>
                    <a:pt x="316" y="73"/>
                  </a:lnTo>
                  <a:lnTo>
                    <a:pt x="286" y="84"/>
                  </a:lnTo>
                  <a:lnTo>
                    <a:pt x="254" y="92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192" y="100"/>
                  </a:lnTo>
                  <a:lnTo>
                    <a:pt x="160" y="101"/>
                  </a:lnTo>
                  <a:lnTo>
                    <a:pt x="130" y="100"/>
                  </a:lnTo>
                  <a:lnTo>
                    <a:pt x="102" y="95"/>
                  </a:lnTo>
                  <a:lnTo>
                    <a:pt x="73" y="89"/>
                  </a:lnTo>
                  <a:lnTo>
                    <a:pt x="48" y="81"/>
                  </a:lnTo>
                  <a:lnTo>
                    <a:pt x="22" y="71"/>
                  </a:lnTo>
                  <a:lnTo>
                    <a:pt x="0" y="59"/>
                  </a:lnTo>
                  <a:lnTo>
                    <a:pt x="43" y="219"/>
                  </a:lnTo>
                  <a:lnTo>
                    <a:pt x="43" y="219"/>
                  </a:lnTo>
                  <a:lnTo>
                    <a:pt x="45" y="227"/>
                  </a:lnTo>
                  <a:lnTo>
                    <a:pt x="49" y="232"/>
                  </a:lnTo>
                  <a:lnTo>
                    <a:pt x="56" y="238"/>
                  </a:lnTo>
                  <a:lnTo>
                    <a:pt x="62" y="243"/>
                  </a:lnTo>
                  <a:lnTo>
                    <a:pt x="71" y="248"/>
                  </a:lnTo>
                  <a:lnTo>
                    <a:pt x="81" y="251"/>
                  </a:lnTo>
                  <a:lnTo>
                    <a:pt x="105" y="257"/>
                  </a:lnTo>
                  <a:lnTo>
                    <a:pt x="133" y="260"/>
                  </a:lnTo>
                  <a:lnTo>
                    <a:pt x="165" y="260"/>
                  </a:lnTo>
                  <a:lnTo>
                    <a:pt x="198" y="259"/>
                  </a:lnTo>
                  <a:lnTo>
                    <a:pt x="235" y="254"/>
                  </a:lnTo>
                  <a:lnTo>
                    <a:pt x="235" y="254"/>
                  </a:lnTo>
                  <a:lnTo>
                    <a:pt x="273" y="248"/>
                  </a:lnTo>
                  <a:lnTo>
                    <a:pt x="309" y="238"/>
                  </a:lnTo>
                  <a:lnTo>
                    <a:pt x="341" y="227"/>
                  </a:lnTo>
                  <a:lnTo>
                    <a:pt x="370" y="214"/>
                  </a:lnTo>
                  <a:lnTo>
                    <a:pt x="394" y="200"/>
                  </a:lnTo>
                  <a:lnTo>
                    <a:pt x="405" y="194"/>
                  </a:lnTo>
                  <a:lnTo>
                    <a:pt x="413" y="187"/>
                  </a:lnTo>
                  <a:lnTo>
                    <a:pt x="419" y="179"/>
                  </a:lnTo>
                  <a:lnTo>
                    <a:pt x="425" y="173"/>
                  </a:lnTo>
                  <a:lnTo>
                    <a:pt x="428" y="167"/>
                  </a:lnTo>
                  <a:lnTo>
                    <a:pt x="430" y="159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010" y="3579"/>
              <a:ext cx="165" cy="271"/>
            </a:xfrm>
            <a:custGeom>
              <a:avLst/>
              <a:gdLst/>
              <a:ahLst/>
              <a:cxnLst>
                <a:cxn ang="0">
                  <a:pos x="132" y="8"/>
                </a:cxn>
                <a:cxn ang="0">
                  <a:pos x="132" y="8"/>
                </a:cxn>
                <a:cxn ang="0">
                  <a:pos x="121" y="19"/>
                </a:cxn>
                <a:cxn ang="0">
                  <a:pos x="110" y="33"/>
                </a:cxn>
                <a:cxn ang="0">
                  <a:pos x="97" y="55"/>
                </a:cxn>
                <a:cxn ang="0">
                  <a:pos x="84" y="84"/>
                </a:cxn>
                <a:cxn ang="0">
                  <a:pos x="80" y="100"/>
                </a:cxn>
                <a:cxn ang="0">
                  <a:pos x="73" y="119"/>
                </a:cxn>
                <a:cxn ang="0">
                  <a:pos x="70" y="139"/>
                </a:cxn>
                <a:cxn ang="0">
                  <a:pos x="67" y="162"/>
                </a:cxn>
                <a:cxn ang="0">
                  <a:pos x="64" y="185"/>
                </a:cxn>
                <a:cxn ang="0">
                  <a:pos x="64" y="211"/>
                </a:cxn>
                <a:cxn ang="0">
                  <a:pos x="64" y="211"/>
                </a:cxn>
                <a:cxn ang="0">
                  <a:pos x="51" y="214"/>
                </a:cxn>
                <a:cxn ang="0">
                  <a:pos x="40" y="219"/>
                </a:cxn>
                <a:cxn ang="0">
                  <a:pos x="27" y="223"/>
                </a:cxn>
                <a:cxn ang="0">
                  <a:pos x="15" y="231"/>
                </a:cxn>
                <a:cxn ang="0">
                  <a:pos x="10" y="236"/>
                </a:cxn>
                <a:cxn ang="0">
                  <a:pos x="5" y="241"/>
                </a:cxn>
                <a:cxn ang="0">
                  <a:pos x="2" y="247"/>
                </a:cxn>
                <a:cxn ang="0">
                  <a:pos x="0" y="252"/>
                </a:cxn>
                <a:cxn ang="0">
                  <a:pos x="0" y="258"/>
                </a:cxn>
                <a:cxn ang="0">
                  <a:pos x="4" y="266"/>
                </a:cxn>
                <a:cxn ang="0">
                  <a:pos x="4" y="266"/>
                </a:cxn>
                <a:cxn ang="0">
                  <a:pos x="5" y="268"/>
                </a:cxn>
                <a:cxn ang="0">
                  <a:pos x="10" y="269"/>
                </a:cxn>
                <a:cxn ang="0">
                  <a:pos x="19" y="271"/>
                </a:cxn>
                <a:cxn ang="0">
                  <a:pos x="32" y="271"/>
                </a:cxn>
                <a:cxn ang="0">
                  <a:pos x="97" y="241"/>
                </a:cxn>
                <a:cxn ang="0">
                  <a:pos x="97" y="241"/>
                </a:cxn>
                <a:cxn ang="0">
                  <a:pos x="100" y="239"/>
                </a:cxn>
                <a:cxn ang="0">
                  <a:pos x="104" y="235"/>
                </a:cxn>
                <a:cxn ang="0">
                  <a:pos x="105" y="231"/>
                </a:cxn>
                <a:cxn ang="0">
                  <a:pos x="105" y="228"/>
                </a:cxn>
                <a:cxn ang="0">
                  <a:pos x="105" y="223"/>
                </a:cxn>
                <a:cxn ang="0">
                  <a:pos x="104" y="219"/>
                </a:cxn>
                <a:cxn ang="0">
                  <a:pos x="91" y="206"/>
                </a:cxn>
                <a:cxn ang="0">
                  <a:pos x="91" y="206"/>
                </a:cxn>
                <a:cxn ang="0">
                  <a:pos x="91" y="187"/>
                </a:cxn>
                <a:cxn ang="0">
                  <a:pos x="91" y="166"/>
                </a:cxn>
                <a:cxn ang="0">
                  <a:pos x="94" y="143"/>
                </a:cxn>
                <a:cxn ang="0">
                  <a:pos x="97" y="128"/>
                </a:cxn>
                <a:cxn ang="0">
                  <a:pos x="102" y="114"/>
                </a:cxn>
                <a:cxn ang="0">
                  <a:pos x="107" y="98"/>
                </a:cxn>
                <a:cxn ang="0">
                  <a:pos x="115" y="84"/>
                </a:cxn>
                <a:cxn ang="0">
                  <a:pos x="124" y="70"/>
                </a:cxn>
                <a:cxn ang="0">
                  <a:pos x="135" y="55"/>
                </a:cxn>
                <a:cxn ang="0">
                  <a:pos x="148" y="41"/>
                </a:cxn>
                <a:cxn ang="0">
                  <a:pos x="164" y="28"/>
                </a:cxn>
                <a:cxn ang="0">
                  <a:pos x="164" y="28"/>
                </a:cxn>
                <a:cxn ang="0">
                  <a:pos x="165" y="20"/>
                </a:cxn>
                <a:cxn ang="0">
                  <a:pos x="165" y="14"/>
                </a:cxn>
                <a:cxn ang="0">
                  <a:pos x="164" y="8"/>
                </a:cxn>
                <a:cxn ang="0">
                  <a:pos x="161" y="3"/>
                </a:cxn>
                <a:cxn ang="0">
                  <a:pos x="157" y="1"/>
                </a:cxn>
                <a:cxn ang="0">
                  <a:pos x="154" y="0"/>
                </a:cxn>
                <a:cxn ang="0">
                  <a:pos x="150" y="0"/>
                </a:cxn>
                <a:cxn ang="0">
                  <a:pos x="145" y="1"/>
                </a:cxn>
                <a:cxn ang="0">
                  <a:pos x="132" y="8"/>
                </a:cxn>
                <a:cxn ang="0">
                  <a:pos x="132" y="8"/>
                </a:cxn>
              </a:cxnLst>
              <a:rect l="0" t="0" r="r" b="b"/>
              <a:pathLst>
                <a:path w="165" h="271">
                  <a:moveTo>
                    <a:pt x="132" y="8"/>
                  </a:moveTo>
                  <a:lnTo>
                    <a:pt x="132" y="8"/>
                  </a:lnTo>
                  <a:lnTo>
                    <a:pt x="121" y="19"/>
                  </a:lnTo>
                  <a:lnTo>
                    <a:pt x="110" y="33"/>
                  </a:lnTo>
                  <a:lnTo>
                    <a:pt x="97" y="55"/>
                  </a:lnTo>
                  <a:lnTo>
                    <a:pt x="84" y="84"/>
                  </a:lnTo>
                  <a:lnTo>
                    <a:pt x="80" y="100"/>
                  </a:lnTo>
                  <a:lnTo>
                    <a:pt x="73" y="119"/>
                  </a:lnTo>
                  <a:lnTo>
                    <a:pt x="70" y="139"/>
                  </a:lnTo>
                  <a:lnTo>
                    <a:pt x="67" y="162"/>
                  </a:lnTo>
                  <a:lnTo>
                    <a:pt x="64" y="185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51" y="214"/>
                  </a:lnTo>
                  <a:lnTo>
                    <a:pt x="40" y="219"/>
                  </a:lnTo>
                  <a:lnTo>
                    <a:pt x="27" y="223"/>
                  </a:lnTo>
                  <a:lnTo>
                    <a:pt x="15" y="231"/>
                  </a:lnTo>
                  <a:lnTo>
                    <a:pt x="10" y="236"/>
                  </a:lnTo>
                  <a:lnTo>
                    <a:pt x="5" y="241"/>
                  </a:lnTo>
                  <a:lnTo>
                    <a:pt x="2" y="247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4" y="266"/>
                  </a:lnTo>
                  <a:lnTo>
                    <a:pt x="4" y="266"/>
                  </a:lnTo>
                  <a:lnTo>
                    <a:pt x="5" y="268"/>
                  </a:lnTo>
                  <a:lnTo>
                    <a:pt x="10" y="269"/>
                  </a:lnTo>
                  <a:lnTo>
                    <a:pt x="19" y="271"/>
                  </a:lnTo>
                  <a:lnTo>
                    <a:pt x="32" y="271"/>
                  </a:lnTo>
                  <a:lnTo>
                    <a:pt x="97" y="241"/>
                  </a:lnTo>
                  <a:lnTo>
                    <a:pt x="97" y="241"/>
                  </a:lnTo>
                  <a:lnTo>
                    <a:pt x="100" y="239"/>
                  </a:lnTo>
                  <a:lnTo>
                    <a:pt x="104" y="235"/>
                  </a:lnTo>
                  <a:lnTo>
                    <a:pt x="105" y="231"/>
                  </a:lnTo>
                  <a:lnTo>
                    <a:pt x="105" y="228"/>
                  </a:lnTo>
                  <a:lnTo>
                    <a:pt x="105" y="223"/>
                  </a:lnTo>
                  <a:lnTo>
                    <a:pt x="104" y="219"/>
                  </a:lnTo>
                  <a:lnTo>
                    <a:pt x="91" y="206"/>
                  </a:lnTo>
                  <a:lnTo>
                    <a:pt x="91" y="206"/>
                  </a:lnTo>
                  <a:lnTo>
                    <a:pt x="91" y="187"/>
                  </a:lnTo>
                  <a:lnTo>
                    <a:pt x="91" y="166"/>
                  </a:lnTo>
                  <a:lnTo>
                    <a:pt x="94" y="143"/>
                  </a:lnTo>
                  <a:lnTo>
                    <a:pt x="97" y="128"/>
                  </a:lnTo>
                  <a:lnTo>
                    <a:pt x="102" y="114"/>
                  </a:lnTo>
                  <a:lnTo>
                    <a:pt x="107" y="98"/>
                  </a:lnTo>
                  <a:lnTo>
                    <a:pt x="115" y="84"/>
                  </a:lnTo>
                  <a:lnTo>
                    <a:pt x="124" y="70"/>
                  </a:lnTo>
                  <a:lnTo>
                    <a:pt x="135" y="55"/>
                  </a:lnTo>
                  <a:lnTo>
                    <a:pt x="148" y="41"/>
                  </a:lnTo>
                  <a:lnTo>
                    <a:pt x="164" y="28"/>
                  </a:lnTo>
                  <a:lnTo>
                    <a:pt x="164" y="28"/>
                  </a:lnTo>
                  <a:lnTo>
                    <a:pt x="165" y="20"/>
                  </a:lnTo>
                  <a:lnTo>
                    <a:pt x="165" y="14"/>
                  </a:lnTo>
                  <a:lnTo>
                    <a:pt x="164" y="8"/>
                  </a:lnTo>
                  <a:lnTo>
                    <a:pt x="161" y="3"/>
                  </a:lnTo>
                  <a:lnTo>
                    <a:pt x="157" y="1"/>
                  </a:lnTo>
                  <a:lnTo>
                    <a:pt x="154" y="0"/>
                  </a:lnTo>
                  <a:lnTo>
                    <a:pt x="150" y="0"/>
                  </a:lnTo>
                  <a:lnTo>
                    <a:pt x="145" y="1"/>
                  </a:lnTo>
                  <a:lnTo>
                    <a:pt x="132" y="8"/>
                  </a:lnTo>
                  <a:lnTo>
                    <a:pt x="132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1345" y="3555"/>
              <a:ext cx="165" cy="271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51" y="19"/>
                </a:cxn>
                <a:cxn ang="0">
                  <a:pos x="78" y="43"/>
                </a:cxn>
                <a:cxn ang="0">
                  <a:pos x="94" y="68"/>
                </a:cxn>
                <a:cxn ang="0">
                  <a:pos x="108" y="100"/>
                </a:cxn>
                <a:cxn ang="0">
                  <a:pos x="114" y="138"/>
                </a:cxn>
                <a:cxn ang="0">
                  <a:pos x="110" y="186"/>
                </a:cxn>
                <a:cxn ang="0">
                  <a:pos x="103" y="211"/>
                </a:cxn>
                <a:cxn ang="0">
                  <a:pos x="126" y="219"/>
                </a:cxn>
                <a:cxn ang="0">
                  <a:pos x="151" y="232"/>
                </a:cxn>
                <a:cxn ang="0">
                  <a:pos x="160" y="241"/>
                </a:cxn>
                <a:cxn ang="0">
                  <a:pos x="165" y="252"/>
                </a:cxn>
                <a:cxn ang="0">
                  <a:pos x="164" y="266"/>
                </a:cxn>
                <a:cxn ang="0">
                  <a:pos x="162" y="266"/>
                </a:cxn>
                <a:cxn ang="0">
                  <a:pos x="146" y="271"/>
                </a:cxn>
                <a:cxn ang="0">
                  <a:pos x="68" y="241"/>
                </a:cxn>
                <a:cxn ang="0">
                  <a:pos x="67" y="240"/>
                </a:cxn>
                <a:cxn ang="0">
                  <a:pos x="62" y="232"/>
                </a:cxn>
                <a:cxn ang="0">
                  <a:pos x="60" y="224"/>
                </a:cxn>
                <a:cxn ang="0">
                  <a:pos x="75" y="206"/>
                </a:cxn>
                <a:cxn ang="0">
                  <a:pos x="76" y="201"/>
                </a:cxn>
                <a:cxn ang="0">
                  <a:pos x="86" y="171"/>
                </a:cxn>
                <a:cxn ang="0">
                  <a:pos x="87" y="149"/>
                </a:cxn>
                <a:cxn ang="0">
                  <a:pos x="83" y="120"/>
                </a:cxn>
                <a:cxn ang="0">
                  <a:pos x="68" y="90"/>
                </a:cxn>
                <a:cxn ang="0">
                  <a:pos x="41" y="60"/>
                </a:cxn>
                <a:cxn ang="0">
                  <a:pos x="2" y="27"/>
                </a:cxn>
                <a:cxn ang="0">
                  <a:pos x="0" y="20"/>
                </a:cxn>
                <a:cxn ang="0">
                  <a:pos x="2" y="8"/>
                </a:cxn>
                <a:cxn ang="0">
                  <a:pos x="8" y="1"/>
                </a:cxn>
                <a:cxn ang="0">
                  <a:pos x="16" y="0"/>
                </a:cxn>
                <a:cxn ang="0">
                  <a:pos x="35" y="6"/>
                </a:cxn>
              </a:cxnLst>
              <a:rect l="0" t="0" r="r" b="b"/>
              <a:pathLst>
                <a:path w="165" h="271">
                  <a:moveTo>
                    <a:pt x="35" y="6"/>
                  </a:moveTo>
                  <a:lnTo>
                    <a:pt x="35" y="6"/>
                  </a:lnTo>
                  <a:lnTo>
                    <a:pt x="40" y="9"/>
                  </a:lnTo>
                  <a:lnTo>
                    <a:pt x="51" y="19"/>
                  </a:lnTo>
                  <a:lnTo>
                    <a:pt x="68" y="33"/>
                  </a:lnTo>
                  <a:lnTo>
                    <a:pt x="78" y="43"/>
                  </a:lnTo>
                  <a:lnTo>
                    <a:pt x="86" y="54"/>
                  </a:lnTo>
                  <a:lnTo>
                    <a:pt x="94" y="68"/>
                  </a:lnTo>
                  <a:lnTo>
                    <a:pt x="102" y="82"/>
                  </a:lnTo>
                  <a:lnTo>
                    <a:pt x="108" y="100"/>
                  </a:lnTo>
                  <a:lnTo>
                    <a:pt x="111" y="117"/>
                  </a:lnTo>
                  <a:lnTo>
                    <a:pt x="114" y="138"/>
                  </a:lnTo>
                  <a:lnTo>
                    <a:pt x="113" y="160"/>
                  </a:lnTo>
                  <a:lnTo>
                    <a:pt x="110" y="186"/>
                  </a:lnTo>
                  <a:lnTo>
                    <a:pt x="103" y="211"/>
                  </a:lnTo>
                  <a:lnTo>
                    <a:pt x="103" y="211"/>
                  </a:lnTo>
                  <a:lnTo>
                    <a:pt x="114" y="214"/>
                  </a:lnTo>
                  <a:lnTo>
                    <a:pt x="126" y="219"/>
                  </a:lnTo>
                  <a:lnTo>
                    <a:pt x="138" y="224"/>
                  </a:lnTo>
                  <a:lnTo>
                    <a:pt x="151" y="232"/>
                  </a:lnTo>
                  <a:lnTo>
                    <a:pt x="156" y="236"/>
                  </a:lnTo>
                  <a:lnTo>
                    <a:pt x="160" y="241"/>
                  </a:lnTo>
                  <a:lnTo>
                    <a:pt x="164" y="246"/>
                  </a:lnTo>
                  <a:lnTo>
                    <a:pt x="165" y="252"/>
                  </a:lnTo>
                  <a:lnTo>
                    <a:pt x="165" y="259"/>
                  </a:lnTo>
                  <a:lnTo>
                    <a:pt x="164" y="266"/>
                  </a:lnTo>
                  <a:lnTo>
                    <a:pt x="164" y="266"/>
                  </a:lnTo>
                  <a:lnTo>
                    <a:pt x="162" y="266"/>
                  </a:lnTo>
                  <a:lnTo>
                    <a:pt x="156" y="270"/>
                  </a:lnTo>
                  <a:lnTo>
                    <a:pt x="146" y="271"/>
                  </a:lnTo>
                  <a:lnTo>
                    <a:pt x="133" y="271"/>
                  </a:lnTo>
                  <a:lnTo>
                    <a:pt x="68" y="241"/>
                  </a:lnTo>
                  <a:lnTo>
                    <a:pt x="68" y="241"/>
                  </a:lnTo>
                  <a:lnTo>
                    <a:pt x="67" y="240"/>
                  </a:lnTo>
                  <a:lnTo>
                    <a:pt x="62" y="235"/>
                  </a:lnTo>
                  <a:lnTo>
                    <a:pt x="62" y="232"/>
                  </a:lnTo>
                  <a:lnTo>
                    <a:pt x="60" y="227"/>
                  </a:lnTo>
                  <a:lnTo>
                    <a:pt x="60" y="224"/>
                  </a:lnTo>
                  <a:lnTo>
                    <a:pt x="64" y="219"/>
                  </a:lnTo>
                  <a:lnTo>
                    <a:pt x="75" y="206"/>
                  </a:lnTo>
                  <a:lnTo>
                    <a:pt x="75" y="206"/>
                  </a:lnTo>
                  <a:lnTo>
                    <a:pt x="76" y="201"/>
                  </a:lnTo>
                  <a:lnTo>
                    <a:pt x="81" y="190"/>
                  </a:lnTo>
                  <a:lnTo>
                    <a:pt x="86" y="171"/>
                  </a:lnTo>
                  <a:lnTo>
                    <a:pt x="87" y="160"/>
                  </a:lnTo>
                  <a:lnTo>
                    <a:pt x="87" y="149"/>
                  </a:lnTo>
                  <a:lnTo>
                    <a:pt x="86" y="135"/>
                  </a:lnTo>
                  <a:lnTo>
                    <a:pt x="83" y="120"/>
                  </a:lnTo>
                  <a:lnTo>
                    <a:pt x="76" y="106"/>
                  </a:lnTo>
                  <a:lnTo>
                    <a:pt x="68" y="90"/>
                  </a:lnTo>
                  <a:lnTo>
                    <a:pt x="57" y="76"/>
                  </a:lnTo>
                  <a:lnTo>
                    <a:pt x="41" y="60"/>
                  </a:lnTo>
                  <a:lnTo>
                    <a:pt x="24" y="4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2" y="8"/>
                  </a:lnTo>
                  <a:lnTo>
                    <a:pt x="7" y="3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35" y="6"/>
                  </a:lnTo>
                  <a:lnTo>
                    <a:pt x="35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929" y="3120"/>
              <a:ext cx="559" cy="362"/>
            </a:xfrm>
            <a:custGeom>
              <a:avLst/>
              <a:gdLst/>
              <a:ahLst/>
              <a:cxnLst>
                <a:cxn ang="0">
                  <a:pos x="2" y="241"/>
                </a:cxn>
                <a:cxn ang="0">
                  <a:pos x="0" y="206"/>
                </a:cxn>
                <a:cxn ang="0">
                  <a:pos x="10" y="171"/>
                </a:cxn>
                <a:cxn ang="0">
                  <a:pos x="29" y="136"/>
                </a:cxn>
                <a:cxn ang="0">
                  <a:pos x="58" y="103"/>
                </a:cxn>
                <a:cxn ang="0">
                  <a:pos x="94" y="75"/>
                </a:cxn>
                <a:cxn ang="0">
                  <a:pos x="137" y="48"/>
                </a:cxn>
                <a:cxn ang="0">
                  <a:pos x="186" y="27"/>
                </a:cxn>
                <a:cxn ang="0">
                  <a:pos x="242" y="11"/>
                </a:cxn>
                <a:cxn ang="0">
                  <a:pos x="270" y="6"/>
                </a:cxn>
                <a:cxn ang="0">
                  <a:pos x="326" y="0"/>
                </a:cxn>
                <a:cxn ang="0">
                  <a:pos x="378" y="3"/>
                </a:cxn>
                <a:cxn ang="0">
                  <a:pos x="426" y="11"/>
                </a:cxn>
                <a:cxn ang="0">
                  <a:pos x="469" y="25"/>
                </a:cxn>
                <a:cxn ang="0">
                  <a:pos x="505" y="46"/>
                </a:cxn>
                <a:cxn ang="0">
                  <a:pos x="532" y="71"/>
                </a:cxn>
                <a:cxn ang="0">
                  <a:pos x="551" y="103"/>
                </a:cxn>
                <a:cxn ang="0">
                  <a:pos x="556" y="121"/>
                </a:cxn>
                <a:cxn ang="0">
                  <a:pos x="557" y="156"/>
                </a:cxn>
                <a:cxn ang="0">
                  <a:pos x="549" y="190"/>
                </a:cxn>
                <a:cxn ang="0">
                  <a:pos x="530" y="225"/>
                </a:cxn>
                <a:cxn ang="0">
                  <a:pos x="502" y="257"/>
                </a:cxn>
                <a:cxn ang="0">
                  <a:pos x="465" y="287"/>
                </a:cxn>
                <a:cxn ang="0">
                  <a:pos x="421" y="314"/>
                </a:cxn>
                <a:cxn ang="0">
                  <a:pos x="372" y="335"/>
                </a:cxn>
                <a:cxn ang="0">
                  <a:pos x="316" y="351"/>
                </a:cxn>
                <a:cxn ang="0">
                  <a:pos x="288" y="356"/>
                </a:cxn>
                <a:cxn ang="0">
                  <a:pos x="232" y="362"/>
                </a:cxn>
                <a:cxn ang="0">
                  <a:pos x="180" y="359"/>
                </a:cxn>
                <a:cxn ang="0">
                  <a:pos x="132" y="351"/>
                </a:cxn>
                <a:cxn ang="0">
                  <a:pos x="89" y="336"/>
                </a:cxn>
                <a:cxn ang="0">
                  <a:pos x="53" y="316"/>
                </a:cxn>
                <a:cxn ang="0">
                  <a:pos x="26" y="290"/>
                </a:cxn>
                <a:cxn ang="0">
                  <a:pos x="7" y="259"/>
                </a:cxn>
                <a:cxn ang="0">
                  <a:pos x="2" y="241"/>
                </a:cxn>
              </a:cxnLst>
              <a:rect l="0" t="0" r="r" b="b"/>
              <a:pathLst>
                <a:path w="559" h="362">
                  <a:moveTo>
                    <a:pt x="2" y="241"/>
                  </a:moveTo>
                  <a:lnTo>
                    <a:pt x="2" y="241"/>
                  </a:lnTo>
                  <a:lnTo>
                    <a:pt x="0" y="224"/>
                  </a:lnTo>
                  <a:lnTo>
                    <a:pt x="0" y="206"/>
                  </a:lnTo>
                  <a:lnTo>
                    <a:pt x="4" y="189"/>
                  </a:lnTo>
                  <a:lnTo>
                    <a:pt x="10" y="171"/>
                  </a:lnTo>
                  <a:lnTo>
                    <a:pt x="18" y="154"/>
                  </a:lnTo>
                  <a:lnTo>
                    <a:pt x="29" y="136"/>
                  </a:lnTo>
                  <a:lnTo>
                    <a:pt x="42" y="121"/>
                  </a:lnTo>
                  <a:lnTo>
                    <a:pt x="58" y="103"/>
                  </a:lnTo>
                  <a:lnTo>
                    <a:pt x="73" y="89"/>
                  </a:lnTo>
                  <a:lnTo>
                    <a:pt x="94" y="75"/>
                  </a:lnTo>
                  <a:lnTo>
                    <a:pt x="115" y="60"/>
                  </a:lnTo>
                  <a:lnTo>
                    <a:pt x="137" y="48"/>
                  </a:lnTo>
                  <a:lnTo>
                    <a:pt x="161" y="37"/>
                  </a:lnTo>
                  <a:lnTo>
                    <a:pt x="186" y="27"/>
                  </a:lnTo>
                  <a:lnTo>
                    <a:pt x="213" y="17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70" y="6"/>
                  </a:lnTo>
                  <a:lnTo>
                    <a:pt x="299" y="2"/>
                  </a:lnTo>
                  <a:lnTo>
                    <a:pt x="326" y="0"/>
                  </a:lnTo>
                  <a:lnTo>
                    <a:pt x="353" y="0"/>
                  </a:lnTo>
                  <a:lnTo>
                    <a:pt x="378" y="3"/>
                  </a:lnTo>
                  <a:lnTo>
                    <a:pt x="403" y="6"/>
                  </a:lnTo>
                  <a:lnTo>
                    <a:pt x="426" y="11"/>
                  </a:lnTo>
                  <a:lnTo>
                    <a:pt x="448" y="17"/>
                  </a:lnTo>
                  <a:lnTo>
                    <a:pt x="469" y="25"/>
                  </a:lnTo>
                  <a:lnTo>
                    <a:pt x="488" y="35"/>
                  </a:lnTo>
                  <a:lnTo>
                    <a:pt x="505" y="46"/>
                  </a:lnTo>
                  <a:lnTo>
                    <a:pt x="519" y="59"/>
                  </a:lnTo>
                  <a:lnTo>
                    <a:pt x="532" y="71"/>
                  </a:lnTo>
                  <a:lnTo>
                    <a:pt x="543" y="87"/>
                  </a:lnTo>
                  <a:lnTo>
                    <a:pt x="551" y="103"/>
                  </a:lnTo>
                  <a:lnTo>
                    <a:pt x="556" y="121"/>
                  </a:lnTo>
                  <a:lnTo>
                    <a:pt x="556" y="121"/>
                  </a:lnTo>
                  <a:lnTo>
                    <a:pt x="559" y="138"/>
                  </a:lnTo>
                  <a:lnTo>
                    <a:pt x="557" y="156"/>
                  </a:lnTo>
                  <a:lnTo>
                    <a:pt x="554" y="173"/>
                  </a:lnTo>
                  <a:lnTo>
                    <a:pt x="549" y="190"/>
                  </a:lnTo>
                  <a:lnTo>
                    <a:pt x="540" y="208"/>
                  </a:lnTo>
                  <a:lnTo>
                    <a:pt x="530" y="225"/>
                  </a:lnTo>
                  <a:lnTo>
                    <a:pt x="516" y="241"/>
                  </a:lnTo>
                  <a:lnTo>
                    <a:pt x="502" y="257"/>
                  </a:lnTo>
                  <a:lnTo>
                    <a:pt x="484" y="273"/>
                  </a:lnTo>
                  <a:lnTo>
                    <a:pt x="465" y="287"/>
                  </a:lnTo>
                  <a:lnTo>
                    <a:pt x="445" y="302"/>
                  </a:lnTo>
                  <a:lnTo>
                    <a:pt x="421" y="314"/>
                  </a:lnTo>
                  <a:lnTo>
                    <a:pt x="397" y="325"/>
                  </a:lnTo>
                  <a:lnTo>
                    <a:pt x="372" y="335"/>
                  </a:lnTo>
                  <a:lnTo>
                    <a:pt x="345" y="343"/>
                  </a:lnTo>
                  <a:lnTo>
                    <a:pt x="316" y="351"/>
                  </a:lnTo>
                  <a:lnTo>
                    <a:pt x="316" y="351"/>
                  </a:lnTo>
                  <a:lnTo>
                    <a:pt x="288" y="356"/>
                  </a:lnTo>
                  <a:lnTo>
                    <a:pt x="261" y="360"/>
                  </a:lnTo>
                  <a:lnTo>
                    <a:pt x="232" y="362"/>
                  </a:lnTo>
                  <a:lnTo>
                    <a:pt x="205" y="362"/>
                  </a:lnTo>
                  <a:lnTo>
                    <a:pt x="180" y="359"/>
                  </a:lnTo>
                  <a:lnTo>
                    <a:pt x="156" y="356"/>
                  </a:lnTo>
                  <a:lnTo>
                    <a:pt x="132" y="351"/>
                  </a:lnTo>
                  <a:lnTo>
                    <a:pt x="110" y="344"/>
                  </a:lnTo>
                  <a:lnTo>
                    <a:pt x="89" y="336"/>
                  </a:lnTo>
                  <a:lnTo>
                    <a:pt x="70" y="327"/>
                  </a:lnTo>
                  <a:lnTo>
                    <a:pt x="53" y="316"/>
                  </a:lnTo>
                  <a:lnTo>
                    <a:pt x="39" y="303"/>
                  </a:lnTo>
                  <a:lnTo>
                    <a:pt x="26" y="290"/>
                  </a:lnTo>
                  <a:lnTo>
                    <a:pt x="15" y="275"/>
                  </a:lnTo>
                  <a:lnTo>
                    <a:pt x="7" y="259"/>
                  </a:lnTo>
                  <a:lnTo>
                    <a:pt x="2" y="241"/>
                  </a:lnTo>
                  <a:lnTo>
                    <a:pt x="2" y="2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1356" y="3177"/>
              <a:ext cx="81" cy="70"/>
            </a:xfrm>
            <a:custGeom>
              <a:avLst/>
              <a:gdLst/>
              <a:ahLst/>
              <a:cxnLst>
                <a:cxn ang="0">
                  <a:pos x="18" y="70"/>
                </a:cxn>
                <a:cxn ang="0">
                  <a:pos x="18" y="70"/>
                </a:cxn>
                <a:cxn ang="0">
                  <a:pos x="30" y="67"/>
                </a:cxn>
                <a:cxn ang="0">
                  <a:pos x="43" y="62"/>
                </a:cxn>
                <a:cxn ang="0">
                  <a:pos x="43" y="62"/>
                </a:cxn>
                <a:cxn ang="0">
                  <a:pos x="62" y="60"/>
                </a:cxn>
                <a:cxn ang="0">
                  <a:pos x="78" y="59"/>
                </a:cxn>
                <a:cxn ang="0">
                  <a:pos x="78" y="59"/>
                </a:cxn>
                <a:cxn ang="0">
                  <a:pos x="81" y="48"/>
                </a:cxn>
                <a:cxn ang="0">
                  <a:pos x="80" y="37"/>
                </a:cxn>
                <a:cxn ang="0">
                  <a:pos x="76" y="26"/>
                </a:cxn>
                <a:cxn ang="0">
                  <a:pos x="68" y="14"/>
                </a:cxn>
                <a:cxn ang="0">
                  <a:pos x="68" y="14"/>
                </a:cxn>
                <a:cxn ang="0">
                  <a:pos x="62" y="10"/>
                </a:cxn>
                <a:cxn ang="0">
                  <a:pos x="56" y="5"/>
                </a:cxn>
                <a:cxn ang="0">
                  <a:pos x="48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26" y="0"/>
                </a:cxn>
                <a:cxn ang="0">
                  <a:pos x="18" y="3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7" y="14"/>
                </a:cxn>
                <a:cxn ang="0">
                  <a:pos x="3" y="21"/>
                </a:cxn>
                <a:cxn ang="0">
                  <a:pos x="2" y="27"/>
                </a:cxn>
                <a:cxn ang="0">
                  <a:pos x="0" y="35"/>
                </a:cxn>
                <a:cxn ang="0">
                  <a:pos x="2" y="43"/>
                </a:cxn>
                <a:cxn ang="0">
                  <a:pos x="3" y="51"/>
                </a:cxn>
                <a:cxn ang="0">
                  <a:pos x="8" y="59"/>
                </a:cxn>
                <a:cxn ang="0">
                  <a:pos x="13" y="65"/>
                </a:cxn>
                <a:cxn ang="0">
                  <a:pos x="13" y="65"/>
                </a:cxn>
                <a:cxn ang="0">
                  <a:pos x="18" y="70"/>
                </a:cxn>
                <a:cxn ang="0">
                  <a:pos x="18" y="70"/>
                </a:cxn>
              </a:cxnLst>
              <a:rect l="0" t="0" r="r" b="b"/>
              <a:pathLst>
                <a:path w="81" h="70">
                  <a:moveTo>
                    <a:pt x="18" y="70"/>
                  </a:moveTo>
                  <a:lnTo>
                    <a:pt x="18" y="70"/>
                  </a:lnTo>
                  <a:lnTo>
                    <a:pt x="30" y="67"/>
                  </a:lnTo>
                  <a:lnTo>
                    <a:pt x="43" y="62"/>
                  </a:lnTo>
                  <a:lnTo>
                    <a:pt x="43" y="62"/>
                  </a:lnTo>
                  <a:lnTo>
                    <a:pt x="62" y="60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81" y="48"/>
                  </a:lnTo>
                  <a:lnTo>
                    <a:pt x="80" y="37"/>
                  </a:lnTo>
                  <a:lnTo>
                    <a:pt x="76" y="26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2" y="10"/>
                  </a:lnTo>
                  <a:lnTo>
                    <a:pt x="56" y="5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8" y="3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7" y="14"/>
                  </a:lnTo>
                  <a:lnTo>
                    <a:pt x="3" y="21"/>
                  </a:lnTo>
                  <a:lnTo>
                    <a:pt x="2" y="27"/>
                  </a:lnTo>
                  <a:lnTo>
                    <a:pt x="0" y="35"/>
                  </a:lnTo>
                  <a:lnTo>
                    <a:pt x="2" y="43"/>
                  </a:lnTo>
                  <a:lnTo>
                    <a:pt x="3" y="51"/>
                  </a:lnTo>
                  <a:lnTo>
                    <a:pt x="8" y="59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8" y="70"/>
                  </a:lnTo>
                  <a:lnTo>
                    <a:pt x="18" y="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155" y="3220"/>
              <a:ext cx="76" cy="78"/>
            </a:xfrm>
            <a:custGeom>
              <a:avLst/>
              <a:gdLst/>
              <a:ahLst/>
              <a:cxnLst>
                <a:cxn ang="0">
                  <a:pos x="14" y="78"/>
                </a:cxn>
                <a:cxn ang="0">
                  <a:pos x="14" y="78"/>
                </a:cxn>
                <a:cxn ang="0">
                  <a:pos x="30" y="75"/>
                </a:cxn>
                <a:cxn ang="0">
                  <a:pos x="30" y="75"/>
                </a:cxn>
                <a:cxn ang="0">
                  <a:pos x="49" y="71"/>
                </a:cxn>
                <a:cxn ang="0">
                  <a:pos x="66" y="70"/>
                </a:cxn>
                <a:cxn ang="0">
                  <a:pos x="66" y="70"/>
                </a:cxn>
                <a:cxn ang="0">
                  <a:pos x="71" y="60"/>
                </a:cxn>
                <a:cxn ang="0">
                  <a:pos x="74" y="49"/>
                </a:cxn>
                <a:cxn ang="0">
                  <a:pos x="74" y="49"/>
                </a:cxn>
                <a:cxn ang="0">
                  <a:pos x="76" y="41"/>
                </a:cxn>
                <a:cxn ang="0">
                  <a:pos x="74" y="33"/>
                </a:cxn>
                <a:cxn ang="0">
                  <a:pos x="73" y="25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0" y="6"/>
                </a:cxn>
                <a:cxn ang="0">
                  <a:pos x="52" y="3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38" y="0"/>
                </a:cxn>
                <a:cxn ang="0">
                  <a:pos x="30" y="2"/>
                </a:cxn>
                <a:cxn ang="0">
                  <a:pos x="24" y="5"/>
                </a:cxn>
                <a:cxn ang="0">
                  <a:pos x="17" y="8"/>
                </a:cxn>
                <a:cxn ang="0">
                  <a:pos x="11" y="14"/>
                </a:cxn>
                <a:cxn ang="0">
                  <a:pos x="6" y="21"/>
                </a:cxn>
                <a:cxn ang="0">
                  <a:pos x="3" y="29"/>
                </a:cxn>
                <a:cxn ang="0">
                  <a:pos x="1" y="36"/>
                </a:cxn>
                <a:cxn ang="0">
                  <a:pos x="1" y="36"/>
                </a:cxn>
                <a:cxn ang="0">
                  <a:pos x="0" y="49"/>
                </a:cxn>
                <a:cxn ang="0">
                  <a:pos x="3" y="60"/>
                </a:cxn>
                <a:cxn ang="0">
                  <a:pos x="8" y="70"/>
                </a:cxn>
                <a:cxn ang="0">
                  <a:pos x="14" y="78"/>
                </a:cxn>
                <a:cxn ang="0">
                  <a:pos x="14" y="78"/>
                </a:cxn>
              </a:cxnLst>
              <a:rect l="0" t="0" r="r" b="b"/>
              <a:pathLst>
                <a:path w="76" h="78">
                  <a:moveTo>
                    <a:pt x="14" y="78"/>
                  </a:moveTo>
                  <a:lnTo>
                    <a:pt x="14" y="78"/>
                  </a:lnTo>
                  <a:lnTo>
                    <a:pt x="30" y="75"/>
                  </a:lnTo>
                  <a:lnTo>
                    <a:pt x="30" y="75"/>
                  </a:lnTo>
                  <a:lnTo>
                    <a:pt x="49" y="71"/>
                  </a:lnTo>
                  <a:lnTo>
                    <a:pt x="66" y="70"/>
                  </a:lnTo>
                  <a:lnTo>
                    <a:pt x="66" y="70"/>
                  </a:lnTo>
                  <a:lnTo>
                    <a:pt x="71" y="60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1"/>
                  </a:lnTo>
                  <a:lnTo>
                    <a:pt x="74" y="33"/>
                  </a:lnTo>
                  <a:lnTo>
                    <a:pt x="73" y="25"/>
                  </a:lnTo>
                  <a:lnTo>
                    <a:pt x="70" y="17"/>
                  </a:lnTo>
                  <a:lnTo>
                    <a:pt x="65" y="11"/>
                  </a:lnTo>
                  <a:lnTo>
                    <a:pt x="60" y="6"/>
                  </a:lnTo>
                  <a:lnTo>
                    <a:pt x="52" y="3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24" y="5"/>
                  </a:lnTo>
                  <a:lnTo>
                    <a:pt x="17" y="8"/>
                  </a:lnTo>
                  <a:lnTo>
                    <a:pt x="11" y="14"/>
                  </a:lnTo>
                  <a:lnTo>
                    <a:pt x="6" y="21"/>
                  </a:lnTo>
                  <a:lnTo>
                    <a:pt x="3" y="29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49"/>
                  </a:lnTo>
                  <a:lnTo>
                    <a:pt x="3" y="60"/>
                  </a:lnTo>
                  <a:lnTo>
                    <a:pt x="8" y="70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407" y="3210"/>
              <a:ext cx="30" cy="42"/>
            </a:xfrm>
            <a:custGeom>
              <a:avLst/>
              <a:gdLst/>
              <a:ahLst/>
              <a:cxnLst>
                <a:cxn ang="0">
                  <a:pos x="2" y="24"/>
                </a:cxn>
                <a:cxn ang="0">
                  <a:pos x="2" y="24"/>
                </a:cxn>
                <a:cxn ang="0">
                  <a:pos x="0" y="16"/>
                </a:cxn>
                <a:cxn ang="0">
                  <a:pos x="2" y="8"/>
                </a:cxn>
                <a:cxn ang="0">
                  <a:pos x="6" y="4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6" y="0"/>
                </a:cxn>
                <a:cxn ang="0">
                  <a:pos x="22" y="5"/>
                </a:cxn>
                <a:cxn ang="0">
                  <a:pos x="25" y="10"/>
                </a:cxn>
                <a:cxn ang="0">
                  <a:pos x="29" y="18"/>
                </a:cxn>
                <a:cxn ang="0">
                  <a:pos x="29" y="18"/>
                </a:cxn>
                <a:cxn ang="0">
                  <a:pos x="30" y="27"/>
                </a:cxn>
                <a:cxn ang="0">
                  <a:pos x="29" y="34"/>
                </a:cxn>
                <a:cxn ang="0">
                  <a:pos x="25" y="40"/>
                </a:cxn>
                <a:cxn ang="0">
                  <a:pos x="19" y="42"/>
                </a:cxn>
                <a:cxn ang="0">
                  <a:pos x="19" y="42"/>
                </a:cxn>
                <a:cxn ang="0">
                  <a:pos x="14" y="42"/>
                </a:cxn>
                <a:cxn ang="0">
                  <a:pos x="8" y="39"/>
                </a:cxn>
                <a:cxn ang="0">
                  <a:pos x="5" y="32"/>
                </a:cxn>
                <a:cxn ang="0">
                  <a:pos x="2" y="24"/>
                </a:cxn>
                <a:cxn ang="0">
                  <a:pos x="2" y="24"/>
                </a:cxn>
              </a:cxnLst>
              <a:rect l="0" t="0" r="r" b="b"/>
              <a:pathLst>
                <a:path w="30" h="42">
                  <a:moveTo>
                    <a:pt x="2" y="24"/>
                  </a:moveTo>
                  <a:lnTo>
                    <a:pt x="2" y="24"/>
                  </a:lnTo>
                  <a:lnTo>
                    <a:pt x="0" y="16"/>
                  </a:lnTo>
                  <a:lnTo>
                    <a:pt x="2" y="8"/>
                  </a:lnTo>
                  <a:lnTo>
                    <a:pt x="6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2" y="5"/>
                  </a:lnTo>
                  <a:lnTo>
                    <a:pt x="25" y="10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30" y="27"/>
                  </a:lnTo>
                  <a:lnTo>
                    <a:pt x="29" y="34"/>
                  </a:lnTo>
                  <a:lnTo>
                    <a:pt x="25" y="40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14" y="42"/>
                  </a:lnTo>
                  <a:lnTo>
                    <a:pt x="8" y="39"/>
                  </a:lnTo>
                  <a:lnTo>
                    <a:pt x="5" y="32"/>
                  </a:lnTo>
                  <a:lnTo>
                    <a:pt x="2" y="24"/>
                  </a:lnTo>
                  <a:lnTo>
                    <a:pt x="2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1206" y="3261"/>
              <a:ext cx="28" cy="42"/>
            </a:xfrm>
            <a:custGeom>
              <a:avLst/>
              <a:gdLst/>
              <a:ahLst/>
              <a:cxnLst>
                <a:cxn ang="0">
                  <a:pos x="1" y="24"/>
                </a:cxn>
                <a:cxn ang="0">
                  <a:pos x="1" y="24"/>
                </a:cxn>
                <a:cxn ang="0">
                  <a:pos x="0" y="16"/>
                </a:cxn>
                <a:cxn ang="0">
                  <a:pos x="1" y="8"/>
                </a:cxn>
                <a:cxn ang="0">
                  <a:pos x="4" y="3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5" y="0"/>
                </a:cxn>
                <a:cxn ang="0">
                  <a:pos x="20" y="3"/>
                </a:cxn>
                <a:cxn ang="0">
                  <a:pos x="25" y="10"/>
                </a:cxn>
                <a:cxn ang="0">
                  <a:pos x="28" y="18"/>
                </a:cxn>
                <a:cxn ang="0">
                  <a:pos x="28" y="18"/>
                </a:cxn>
                <a:cxn ang="0">
                  <a:pos x="28" y="26"/>
                </a:cxn>
                <a:cxn ang="0">
                  <a:pos x="27" y="34"/>
                </a:cxn>
                <a:cxn ang="0">
                  <a:pos x="23" y="38"/>
                </a:cxn>
                <a:cxn ang="0">
                  <a:pos x="19" y="42"/>
                </a:cxn>
                <a:cxn ang="0">
                  <a:pos x="19" y="42"/>
                </a:cxn>
                <a:cxn ang="0">
                  <a:pos x="14" y="42"/>
                </a:cxn>
                <a:cxn ang="0">
                  <a:pos x="7" y="38"/>
                </a:cxn>
                <a:cxn ang="0">
                  <a:pos x="3" y="32"/>
                </a:cxn>
                <a:cxn ang="0">
                  <a:pos x="1" y="24"/>
                </a:cxn>
                <a:cxn ang="0">
                  <a:pos x="1" y="24"/>
                </a:cxn>
              </a:cxnLst>
              <a:rect l="0" t="0" r="r" b="b"/>
              <a:pathLst>
                <a:path w="28" h="42">
                  <a:moveTo>
                    <a:pt x="1" y="24"/>
                  </a:moveTo>
                  <a:lnTo>
                    <a:pt x="1" y="24"/>
                  </a:lnTo>
                  <a:lnTo>
                    <a:pt x="0" y="16"/>
                  </a:lnTo>
                  <a:lnTo>
                    <a:pt x="1" y="8"/>
                  </a:lnTo>
                  <a:lnTo>
                    <a:pt x="4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20" y="3"/>
                  </a:lnTo>
                  <a:lnTo>
                    <a:pt x="25" y="1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26"/>
                  </a:lnTo>
                  <a:lnTo>
                    <a:pt x="27" y="34"/>
                  </a:lnTo>
                  <a:lnTo>
                    <a:pt x="23" y="38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14" y="42"/>
                  </a:lnTo>
                  <a:lnTo>
                    <a:pt x="7" y="38"/>
                  </a:lnTo>
                  <a:lnTo>
                    <a:pt x="3" y="32"/>
                  </a:lnTo>
                  <a:lnTo>
                    <a:pt x="1" y="24"/>
                  </a:lnTo>
                  <a:lnTo>
                    <a:pt x="1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221" y="3298"/>
              <a:ext cx="216" cy="103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216" y="0"/>
                </a:cxn>
                <a:cxn ang="0">
                  <a:pos x="211" y="6"/>
                </a:cxn>
                <a:cxn ang="0">
                  <a:pos x="199" y="25"/>
                </a:cxn>
                <a:cxn ang="0">
                  <a:pos x="189" y="38"/>
                </a:cxn>
                <a:cxn ang="0">
                  <a:pos x="178" y="51"/>
                </a:cxn>
                <a:cxn ang="0">
                  <a:pos x="165" y="63"/>
                </a:cxn>
                <a:cxn ang="0">
                  <a:pos x="153" y="76"/>
                </a:cxn>
                <a:cxn ang="0">
                  <a:pos x="137" y="87"/>
                </a:cxn>
                <a:cxn ang="0">
                  <a:pos x="121" y="95"/>
                </a:cxn>
                <a:cxn ang="0">
                  <a:pos x="102" y="101"/>
                </a:cxn>
                <a:cxn ang="0">
                  <a:pos x="94" y="103"/>
                </a:cxn>
                <a:cxn ang="0">
                  <a:pos x="84" y="103"/>
                </a:cxn>
                <a:cxn ang="0">
                  <a:pos x="73" y="103"/>
                </a:cxn>
                <a:cxn ang="0">
                  <a:pos x="64" y="101"/>
                </a:cxn>
                <a:cxn ang="0">
                  <a:pos x="54" y="100"/>
                </a:cxn>
                <a:cxn ang="0">
                  <a:pos x="43" y="95"/>
                </a:cxn>
                <a:cxn ang="0">
                  <a:pos x="34" y="90"/>
                </a:cxn>
                <a:cxn ang="0">
                  <a:pos x="23" y="84"/>
                </a:cxn>
                <a:cxn ang="0">
                  <a:pos x="12" y="7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5" y="66"/>
                </a:cxn>
                <a:cxn ang="0">
                  <a:pos x="18" y="68"/>
                </a:cxn>
                <a:cxn ang="0">
                  <a:pos x="38" y="70"/>
                </a:cxn>
                <a:cxn ang="0">
                  <a:pos x="64" y="68"/>
                </a:cxn>
                <a:cxn ang="0">
                  <a:pos x="80" y="65"/>
                </a:cxn>
                <a:cxn ang="0">
                  <a:pos x="96" y="62"/>
                </a:cxn>
                <a:cxn ang="0">
                  <a:pos x="115" y="57"/>
                </a:cxn>
                <a:cxn ang="0">
                  <a:pos x="132" y="49"/>
                </a:cxn>
                <a:cxn ang="0">
                  <a:pos x="153" y="41"/>
                </a:cxn>
                <a:cxn ang="0">
                  <a:pos x="173" y="30"/>
                </a:cxn>
                <a:cxn ang="0">
                  <a:pos x="194" y="16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16" h="103">
                  <a:moveTo>
                    <a:pt x="216" y="0"/>
                  </a:moveTo>
                  <a:lnTo>
                    <a:pt x="216" y="0"/>
                  </a:lnTo>
                  <a:lnTo>
                    <a:pt x="211" y="6"/>
                  </a:lnTo>
                  <a:lnTo>
                    <a:pt x="199" y="25"/>
                  </a:lnTo>
                  <a:lnTo>
                    <a:pt x="189" y="38"/>
                  </a:lnTo>
                  <a:lnTo>
                    <a:pt x="178" y="51"/>
                  </a:lnTo>
                  <a:lnTo>
                    <a:pt x="165" y="63"/>
                  </a:lnTo>
                  <a:lnTo>
                    <a:pt x="153" y="76"/>
                  </a:lnTo>
                  <a:lnTo>
                    <a:pt x="137" y="87"/>
                  </a:lnTo>
                  <a:lnTo>
                    <a:pt x="121" y="95"/>
                  </a:lnTo>
                  <a:lnTo>
                    <a:pt x="102" y="101"/>
                  </a:lnTo>
                  <a:lnTo>
                    <a:pt x="94" y="103"/>
                  </a:lnTo>
                  <a:lnTo>
                    <a:pt x="84" y="103"/>
                  </a:lnTo>
                  <a:lnTo>
                    <a:pt x="73" y="103"/>
                  </a:lnTo>
                  <a:lnTo>
                    <a:pt x="64" y="101"/>
                  </a:lnTo>
                  <a:lnTo>
                    <a:pt x="54" y="100"/>
                  </a:lnTo>
                  <a:lnTo>
                    <a:pt x="43" y="95"/>
                  </a:lnTo>
                  <a:lnTo>
                    <a:pt x="34" y="90"/>
                  </a:lnTo>
                  <a:lnTo>
                    <a:pt x="23" y="84"/>
                  </a:lnTo>
                  <a:lnTo>
                    <a:pt x="12" y="7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5" y="66"/>
                  </a:lnTo>
                  <a:lnTo>
                    <a:pt x="18" y="68"/>
                  </a:lnTo>
                  <a:lnTo>
                    <a:pt x="38" y="70"/>
                  </a:lnTo>
                  <a:lnTo>
                    <a:pt x="64" y="68"/>
                  </a:lnTo>
                  <a:lnTo>
                    <a:pt x="80" y="65"/>
                  </a:lnTo>
                  <a:lnTo>
                    <a:pt x="96" y="62"/>
                  </a:lnTo>
                  <a:lnTo>
                    <a:pt x="115" y="57"/>
                  </a:lnTo>
                  <a:lnTo>
                    <a:pt x="132" y="49"/>
                  </a:lnTo>
                  <a:lnTo>
                    <a:pt x="153" y="41"/>
                  </a:lnTo>
                  <a:lnTo>
                    <a:pt x="173" y="30"/>
                  </a:lnTo>
                  <a:lnTo>
                    <a:pt x="194" y="16"/>
                  </a:lnTo>
                  <a:lnTo>
                    <a:pt x="216" y="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050" y="3444"/>
              <a:ext cx="778" cy="205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601" y="0"/>
                </a:cxn>
                <a:cxn ang="0">
                  <a:pos x="778" y="28"/>
                </a:cxn>
                <a:cxn ang="0">
                  <a:pos x="622" y="98"/>
                </a:cxn>
                <a:cxn ang="0">
                  <a:pos x="16" y="205"/>
                </a:cxn>
                <a:cxn ang="0">
                  <a:pos x="0" y="105"/>
                </a:cxn>
              </a:cxnLst>
              <a:rect l="0" t="0" r="r" b="b"/>
              <a:pathLst>
                <a:path w="778" h="205">
                  <a:moveTo>
                    <a:pt x="0" y="105"/>
                  </a:moveTo>
                  <a:lnTo>
                    <a:pt x="601" y="0"/>
                  </a:lnTo>
                  <a:lnTo>
                    <a:pt x="778" y="28"/>
                  </a:lnTo>
                  <a:lnTo>
                    <a:pt x="622" y="98"/>
                  </a:lnTo>
                  <a:lnTo>
                    <a:pt x="16" y="2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1664" y="3458"/>
              <a:ext cx="111" cy="6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21"/>
                </a:cxn>
                <a:cxn ang="0">
                  <a:pos x="14" y="44"/>
                </a:cxn>
                <a:cxn ang="0">
                  <a:pos x="13" y="67"/>
                </a:cxn>
                <a:cxn ang="0">
                  <a:pos x="111" y="25"/>
                </a:cxn>
                <a:cxn ang="0">
                  <a:pos x="106" y="16"/>
                </a:cxn>
                <a:cxn ang="0">
                  <a:pos x="6" y="0"/>
                </a:cxn>
              </a:cxnLst>
              <a:rect l="0" t="0" r="r" b="b"/>
              <a:pathLst>
                <a:path w="111" h="67">
                  <a:moveTo>
                    <a:pt x="6" y="0"/>
                  </a:moveTo>
                  <a:lnTo>
                    <a:pt x="0" y="21"/>
                  </a:lnTo>
                  <a:lnTo>
                    <a:pt x="14" y="44"/>
                  </a:lnTo>
                  <a:lnTo>
                    <a:pt x="13" y="67"/>
                  </a:lnTo>
                  <a:lnTo>
                    <a:pt x="111" y="25"/>
                  </a:lnTo>
                  <a:lnTo>
                    <a:pt x="106" y="1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912" y="3564"/>
              <a:ext cx="95" cy="104"/>
            </a:xfrm>
            <a:custGeom>
              <a:avLst/>
              <a:gdLst/>
              <a:ahLst/>
              <a:cxnLst>
                <a:cxn ang="0">
                  <a:pos x="8" y="80"/>
                </a:cxn>
                <a:cxn ang="0">
                  <a:pos x="8" y="80"/>
                </a:cxn>
                <a:cxn ang="0">
                  <a:pos x="10" y="86"/>
                </a:cxn>
                <a:cxn ang="0">
                  <a:pos x="11" y="91"/>
                </a:cxn>
                <a:cxn ang="0">
                  <a:pos x="14" y="96"/>
                </a:cxn>
                <a:cxn ang="0">
                  <a:pos x="19" y="99"/>
                </a:cxn>
                <a:cxn ang="0">
                  <a:pos x="24" y="100"/>
                </a:cxn>
                <a:cxn ang="0">
                  <a:pos x="29" y="104"/>
                </a:cxn>
                <a:cxn ang="0">
                  <a:pos x="35" y="104"/>
                </a:cxn>
                <a:cxn ang="0">
                  <a:pos x="40" y="104"/>
                </a:cxn>
                <a:cxn ang="0">
                  <a:pos x="73" y="97"/>
                </a:cxn>
                <a:cxn ang="0">
                  <a:pos x="73" y="97"/>
                </a:cxn>
                <a:cxn ang="0">
                  <a:pos x="78" y="96"/>
                </a:cxn>
                <a:cxn ang="0">
                  <a:pos x="83" y="94"/>
                </a:cxn>
                <a:cxn ang="0">
                  <a:pos x="87" y="89"/>
                </a:cxn>
                <a:cxn ang="0">
                  <a:pos x="90" y="86"/>
                </a:cxn>
                <a:cxn ang="0">
                  <a:pos x="94" y="81"/>
                </a:cxn>
                <a:cxn ang="0">
                  <a:pos x="95" y="77"/>
                </a:cxn>
                <a:cxn ang="0">
                  <a:pos x="95" y="70"/>
                </a:cxn>
                <a:cxn ang="0">
                  <a:pos x="95" y="64"/>
                </a:cxn>
                <a:cxn ang="0">
                  <a:pos x="89" y="24"/>
                </a:cxn>
                <a:cxn ang="0">
                  <a:pos x="89" y="24"/>
                </a:cxn>
                <a:cxn ang="0">
                  <a:pos x="87" y="19"/>
                </a:cxn>
                <a:cxn ang="0">
                  <a:pos x="84" y="13"/>
                </a:cxn>
                <a:cxn ang="0">
                  <a:pos x="81" y="10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7" y="2"/>
                </a:cxn>
                <a:cxn ang="0">
                  <a:pos x="62" y="0"/>
                </a:cxn>
                <a:cxn ang="0">
                  <a:pos x="56" y="0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17" y="8"/>
                </a:cxn>
                <a:cxn ang="0">
                  <a:pos x="13" y="11"/>
                </a:cxn>
                <a:cxn ang="0">
                  <a:pos x="8" y="15"/>
                </a:cxn>
                <a:cxn ang="0">
                  <a:pos x="5" y="18"/>
                </a:cxn>
                <a:cxn ang="0">
                  <a:pos x="2" y="23"/>
                </a:cxn>
                <a:cxn ang="0">
                  <a:pos x="0" y="29"/>
                </a:cxn>
                <a:cxn ang="0">
                  <a:pos x="0" y="34"/>
                </a:cxn>
                <a:cxn ang="0">
                  <a:pos x="0" y="40"/>
                </a:cxn>
                <a:cxn ang="0">
                  <a:pos x="8" y="80"/>
                </a:cxn>
              </a:cxnLst>
              <a:rect l="0" t="0" r="r" b="b"/>
              <a:pathLst>
                <a:path w="95" h="104">
                  <a:moveTo>
                    <a:pt x="8" y="80"/>
                  </a:moveTo>
                  <a:lnTo>
                    <a:pt x="8" y="80"/>
                  </a:lnTo>
                  <a:lnTo>
                    <a:pt x="10" y="86"/>
                  </a:lnTo>
                  <a:lnTo>
                    <a:pt x="11" y="91"/>
                  </a:lnTo>
                  <a:lnTo>
                    <a:pt x="14" y="96"/>
                  </a:lnTo>
                  <a:lnTo>
                    <a:pt x="19" y="99"/>
                  </a:lnTo>
                  <a:lnTo>
                    <a:pt x="24" y="100"/>
                  </a:lnTo>
                  <a:lnTo>
                    <a:pt x="29" y="104"/>
                  </a:lnTo>
                  <a:lnTo>
                    <a:pt x="35" y="104"/>
                  </a:lnTo>
                  <a:lnTo>
                    <a:pt x="40" y="104"/>
                  </a:lnTo>
                  <a:lnTo>
                    <a:pt x="73" y="97"/>
                  </a:lnTo>
                  <a:lnTo>
                    <a:pt x="73" y="97"/>
                  </a:lnTo>
                  <a:lnTo>
                    <a:pt x="78" y="96"/>
                  </a:lnTo>
                  <a:lnTo>
                    <a:pt x="83" y="94"/>
                  </a:lnTo>
                  <a:lnTo>
                    <a:pt x="87" y="89"/>
                  </a:lnTo>
                  <a:lnTo>
                    <a:pt x="90" y="86"/>
                  </a:lnTo>
                  <a:lnTo>
                    <a:pt x="94" y="81"/>
                  </a:lnTo>
                  <a:lnTo>
                    <a:pt x="95" y="77"/>
                  </a:lnTo>
                  <a:lnTo>
                    <a:pt x="95" y="70"/>
                  </a:lnTo>
                  <a:lnTo>
                    <a:pt x="95" y="64"/>
                  </a:lnTo>
                  <a:lnTo>
                    <a:pt x="89" y="24"/>
                  </a:lnTo>
                  <a:lnTo>
                    <a:pt x="89" y="24"/>
                  </a:lnTo>
                  <a:lnTo>
                    <a:pt x="87" y="19"/>
                  </a:lnTo>
                  <a:lnTo>
                    <a:pt x="84" y="13"/>
                  </a:lnTo>
                  <a:lnTo>
                    <a:pt x="81" y="10"/>
                  </a:lnTo>
                  <a:lnTo>
                    <a:pt x="76" y="5"/>
                  </a:lnTo>
                  <a:lnTo>
                    <a:pt x="71" y="4"/>
                  </a:lnTo>
                  <a:lnTo>
                    <a:pt x="67" y="2"/>
                  </a:lnTo>
                  <a:lnTo>
                    <a:pt x="62" y="0"/>
                  </a:lnTo>
                  <a:lnTo>
                    <a:pt x="56" y="0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17" y="8"/>
                  </a:lnTo>
                  <a:lnTo>
                    <a:pt x="13" y="11"/>
                  </a:lnTo>
                  <a:lnTo>
                    <a:pt x="8" y="15"/>
                  </a:lnTo>
                  <a:lnTo>
                    <a:pt x="5" y="18"/>
                  </a:lnTo>
                  <a:lnTo>
                    <a:pt x="2" y="23"/>
                  </a:lnTo>
                  <a:lnTo>
                    <a:pt x="0" y="29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8" y="80"/>
                  </a:lnTo>
                  <a:close/>
                </a:path>
              </a:pathLst>
            </a:custGeom>
            <a:solidFill>
              <a:srgbClr val="8CC6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923" y="3577"/>
              <a:ext cx="73" cy="78"/>
            </a:xfrm>
            <a:custGeom>
              <a:avLst/>
              <a:gdLst/>
              <a:ahLst/>
              <a:cxnLst>
                <a:cxn ang="0">
                  <a:pos x="6" y="60"/>
                </a:cxn>
                <a:cxn ang="0">
                  <a:pos x="6" y="60"/>
                </a:cxn>
                <a:cxn ang="0">
                  <a:pos x="10" y="68"/>
                </a:cxn>
                <a:cxn ang="0">
                  <a:pos x="14" y="75"/>
                </a:cxn>
                <a:cxn ang="0">
                  <a:pos x="22" y="78"/>
                </a:cxn>
                <a:cxn ang="0">
                  <a:pos x="32" y="78"/>
                </a:cxn>
                <a:cxn ang="0">
                  <a:pos x="56" y="73"/>
                </a:cxn>
                <a:cxn ang="0">
                  <a:pos x="56" y="73"/>
                </a:cxn>
                <a:cxn ang="0">
                  <a:pos x="64" y="70"/>
                </a:cxn>
                <a:cxn ang="0">
                  <a:pos x="70" y="65"/>
                </a:cxn>
                <a:cxn ang="0">
                  <a:pos x="73" y="57"/>
                </a:cxn>
                <a:cxn ang="0">
                  <a:pos x="73" y="49"/>
                </a:cxn>
                <a:cxn ang="0">
                  <a:pos x="68" y="18"/>
                </a:cxn>
                <a:cxn ang="0">
                  <a:pos x="68" y="18"/>
                </a:cxn>
                <a:cxn ang="0">
                  <a:pos x="65" y="10"/>
                </a:cxn>
                <a:cxn ang="0">
                  <a:pos x="59" y="3"/>
                </a:cxn>
                <a:cxn ang="0">
                  <a:pos x="51" y="0"/>
                </a:cxn>
                <a:cxn ang="0">
                  <a:pos x="43" y="0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10" y="8"/>
                </a:cxn>
                <a:cxn ang="0">
                  <a:pos x="5" y="13"/>
                </a:cxn>
                <a:cxn ang="0">
                  <a:pos x="0" y="21"/>
                </a:cxn>
                <a:cxn ang="0">
                  <a:pos x="0" y="30"/>
                </a:cxn>
                <a:cxn ang="0">
                  <a:pos x="6" y="60"/>
                </a:cxn>
              </a:cxnLst>
              <a:rect l="0" t="0" r="r" b="b"/>
              <a:pathLst>
                <a:path w="73" h="78">
                  <a:moveTo>
                    <a:pt x="6" y="60"/>
                  </a:moveTo>
                  <a:lnTo>
                    <a:pt x="6" y="60"/>
                  </a:lnTo>
                  <a:lnTo>
                    <a:pt x="10" y="68"/>
                  </a:lnTo>
                  <a:lnTo>
                    <a:pt x="14" y="75"/>
                  </a:lnTo>
                  <a:lnTo>
                    <a:pt x="22" y="78"/>
                  </a:lnTo>
                  <a:lnTo>
                    <a:pt x="32" y="78"/>
                  </a:lnTo>
                  <a:lnTo>
                    <a:pt x="56" y="73"/>
                  </a:lnTo>
                  <a:lnTo>
                    <a:pt x="56" y="73"/>
                  </a:lnTo>
                  <a:lnTo>
                    <a:pt x="64" y="70"/>
                  </a:lnTo>
                  <a:lnTo>
                    <a:pt x="70" y="65"/>
                  </a:lnTo>
                  <a:lnTo>
                    <a:pt x="73" y="57"/>
                  </a:lnTo>
                  <a:lnTo>
                    <a:pt x="73" y="49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5" y="10"/>
                  </a:lnTo>
                  <a:lnTo>
                    <a:pt x="59" y="3"/>
                  </a:lnTo>
                  <a:lnTo>
                    <a:pt x="51" y="0"/>
                  </a:lnTo>
                  <a:lnTo>
                    <a:pt x="43" y="0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0" y="8"/>
                  </a:lnTo>
                  <a:lnTo>
                    <a:pt x="5" y="13"/>
                  </a:lnTo>
                  <a:lnTo>
                    <a:pt x="0" y="21"/>
                  </a:lnTo>
                  <a:lnTo>
                    <a:pt x="0" y="30"/>
                  </a:lnTo>
                  <a:lnTo>
                    <a:pt x="6" y="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961" y="3549"/>
              <a:ext cx="108" cy="114"/>
            </a:xfrm>
            <a:custGeom>
              <a:avLst/>
              <a:gdLst/>
              <a:ahLst/>
              <a:cxnLst>
                <a:cxn ang="0">
                  <a:pos x="18" y="114"/>
                </a:cxn>
                <a:cxn ang="0">
                  <a:pos x="108" y="98"/>
                </a:cxn>
                <a:cxn ang="0">
                  <a:pos x="91" y="0"/>
                </a:cxn>
                <a:cxn ang="0">
                  <a:pos x="0" y="15"/>
                </a:cxn>
                <a:cxn ang="0">
                  <a:pos x="18" y="114"/>
                </a:cxn>
              </a:cxnLst>
              <a:rect l="0" t="0" r="r" b="b"/>
              <a:pathLst>
                <a:path w="108" h="114">
                  <a:moveTo>
                    <a:pt x="18" y="114"/>
                  </a:moveTo>
                  <a:lnTo>
                    <a:pt x="108" y="98"/>
                  </a:lnTo>
                  <a:lnTo>
                    <a:pt x="91" y="0"/>
                  </a:lnTo>
                  <a:lnTo>
                    <a:pt x="0" y="15"/>
                  </a:lnTo>
                  <a:lnTo>
                    <a:pt x="18" y="114"/>
                  </a:lnTo>
                  <a:close/>
                </a:path>
              </a:pathLst>
            </a:custGeom>
            <a:solidFill>
              <a:srgbClr val="8CC6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1" name="Freeform 23"/>
            <p:cNvSpPr>
              <a:spLocks/>
            </p:cNvSpPr>
            <p:nvPr/>
          </p:nvSpPr>
          <p:spPr bwMode="auto">
            <a:xfrm>
              <a:off x="979" y="3566"/>
              <a:ext cx="76" cy="79"/>
            </a:xfrm>
            <a:custGeom>
              <a:avLst/>
              <a:gdLst/>
              <a:ahLst/>
              <a:cxnLst>
                <a:cxn ang="0">
                  <a:pos x="76" y="67"/>
                </a:cxn>
                <a:cxn ang="0">
                  <a:pos x="11" y="79"/>
                </a:cxn>
                <a:cxn ang="0">
                  <a:pos x="0" y="11"/>
                </a:cxn>
                <a:cxn ang="0">
                  <a:pos x="65" y="0"/>
                </a:cxn>
                <a:cxn ang="0">
                  <a:pos x="76" y="67"/>
                </a:cxn>
              </a:cxnLst>
              <a:rect l="0" t="0" r="r" b="b"/>
              <a:pathLst>
                <a:path w="76" h="79">
                  <a:moveTo>
                    <a:pt x="76" y="67"/>
                  </a:moveTo>
                  <a:lnTo>
                    <a:pt x="11" y="79"/>
                  </a:lnTo>
                  <a:lnTo>
                    <a:pt x="0" y="11"/>
                  </a:lnTo>
                  <a:lnTo>
                    <a:pt x="65" y="0"/>
                  </a:lnTo>
                  <a:lnTo>
                    <a:pt x="76" y="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auto">
            <a:xfrm>
              <a:off x="979" y="3633"/>
              <a:ext cx="62" cy="41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11" y="39"/>
                </a:cxn>
                <a:cxn ang="0">
                  <a:pos x="16" y="39"/>
                </a:cxn>
                <a:cxn ang="0">
                  <a:pos x="22" y="41"/>
                </a:cxn>
                <a:cxn ang="0">
                  <a:pos x="28" y="41"/>
                </a:cxn>
                <a:cxn ang="0">
                  <a:pos x="36" y="38"/>
                </a:cxn>
                <a:cxn ang="0">
                  <a:pos x="44" y="35"/>
                </a:cxn>
                <a:cxn ang="0">
                  <a:pos x="52" y="27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2" y="11"/>
                </a:cxn>
                <a:cxn ang="0">
                  <a:pos x="62" y="4"/>
                </a:cxn>
                <a:cxn ang="0">
                  <a:pos x="60" y="1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4" y="0"/>
                </a:cxn>
                <a:cxn ang="0">
                  <a:pos x="38" y="3"/>
                </a:cxn>
                <a:cxn ang="0">
                  <a:pos x="38" y="3"/>
                </a:cxn>
                <a:cxn ang="0">
                  <a:pos x="22" y="3"/>
                </a:cxn>
                <a:cxn ang="0">
                  <a:pos x="12" y="4"/>
                </a:cxn>
                <a:cxn ang="0">
                  <a:pos x="8" y="6"/>
                </a:cxn>
                <a:cxn ang="0">
                  <a:pos x="6" y="9"/>
                </a:cxn>
                <a:cxn ang="0">
                  <a:pos x="6" y="9"/>
                </a:cxn>
                <a:cxn ang="0">
                  <a:pos x="3" y="12"/>
                </a:cxn>
                <a:cxn ang="0">
                  <a:pos x="0" y="22"/>
                </a:cxn>
                <a:cxn ang="0">
                  <a:pos x="0" y="27"/>
                </a:cxn>
                <a:cxn ang="0">
                  <a:pos x="0" y="30"/>
                </a:cxn>
                <a:cxn ang="0">
                  <a:pos x="1" y="35"/>
                </a:cxn>
                <a:cxn ang="0">
                  <a:pos x="6" y="36"/>
                </a:cxn>
                <a:cxn ang="0">
                  <a:pos x="6" y="36"/>
                </a:cxn>
              </a:cxnLst>
              <a:rect l="0" t="0" r="r" b="b"/>
              <a:pathLst>
                <a:path w="62" h="41">
                  <a:moveTo>
                    <a:pt x="6" y="36"/>
                  </a:moveTo>
                  <a:lnTo>
                    <a:pt x="6" y="36"/>
                  </a:lnTo>
                  <a:lnTo>
                    <a:pt x="11" y="39"/>
                  </a:lnTo>
                  <a:lnTo>
                    <a:pt x="16" y="39"/>
                  </a:lnTo>
                  <a:lnTo>
                    <a:pt x="22" y="41"/>
                  </a:lnTo>
                  <a:lnTo>
                    <a:pt x="28" y="41"/>
                  </a:lnTo>
                  <a:lnTo>
                    <a:pt x="36" y="38"/>
                  </a:lnTo>
                  <a:lnTo>
                    <a:pt x="44" y="35"/>
                  </a:lnTo>
                  <a:lnTo>
                    <a:pt x="52" y="27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2" y="11"/>
                  </a:lnTo>
                  <a:lnTo>
                    <a:pt x="62" y="4"/>
                  </a:lnTo>
                  <a:lnTo>
                    <a:pt x="60" y="1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22" y="3"/>
                  </a:lnTo>
                  <a:lnTo>
                    <a:pt x="12" y="4"/>
                  </a:lnTo>
                  <a:lnTo>
                    <a:pt x="8" y="6"/>
                  </a:lnTo>
                  <a:lnTo>
                    <a:pt x="6" y="9"/>
                  </a:lnTo>
                  <a:lnTo>
                    <a:pt x="6" y="9"/>
                  </a:lnTo>
                  <a:lnTo>
                    <a:pt x="3" y="12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6" y="36"/>
                  </a:lnTo>
                  <a:lnTo>
                    <a:pt x="6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3" name="Freeform 25"/>
            <p:cNvSpPr>
              <a:spLocks/>
            </p:cNvSpPr>
            <p:nvPr/>
          </p:nvSpPr>
          <p:spPr bwMode="auto">
            <a:xfrm>
              <a:off x="1577" y="3533"/>
              <a:ext cx="63" cy="36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5" y="11"/>
                </a:cxn>
                <a:cxn ang="0">
                  <a:pos x="1" y="20"/>
                </a:cxn>
                <a:cxn ang="0">
                  <a:pos x="0" y="25"/>
                </a:cxn>
                <a:cxn ang="0">
                  <a:pos x="1" y="31"/>
                </a:cxn>
                <a:cxn ang="0">
                  <a:pos x="5" y="35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32" y="35"/>
                </a:cxn>
                <a:cxn ang="0">
                  <a:pos x="47" y="31"/>
                </a:cxn>
                <a:cxn ang="0">
                  <a:pos x="54" y="30"/>
                </a:cxn>
                <a:cxn ang="0">
                  <a:pos x="59" y="28"/>
                </a:cxn>
                <a:cxn ang="0">
                  <a:pos x="59" y="28"/>
                </a:cxn>
                <a:cxn ang="0">
                  <a:pos x="62" y="23"/>
                </a:cxn>
                <a:cxn ang="0">
                  <a:pos x="63" y="14"/>
                </a:cxn>
                <a:cxn ang="0">
                  <a:pos x="63" y="9"/>
                </a:cxn>
                <a:cxn ang="0">
                  <a:pos x="62" y="4"/>
                </a:cxn>
                <a:cxn ang="0">
                  <a:pos x="57" y="3"/>
                </a:cxn>
                <a:cxn ang="0">
                  <a:pos x="51" y="3"/>
                </a:cxn>
                <a:cxn ang="0">
                  <a:pos x="51" y="3"/>
                </a:cxn>
                <a:cxn ang="0">
                  <a:pos x="44" y="1"/>
                </a:cxn>
                <a:cxn ang="0">
                  <a:pos x="32" y="0"/>
                </a:cxn>
                <a:cxn ang="0">
                  <a:pos x="17" y="1"/>
                </a:cxn>
                <a:cxn ang="0">
                  <a:pos x="11" y="3"/>
                </a:cxn>
                <a:cxn ang="0">
                  <a:pos x="8" y="6"/>
                </a:cxn>
                <a:cxn ang="0">
                  <a:pos x="8" y="6"/>
                </a:cxn>
              </a:cxnLst>
              <a:rect l="0" t="0" r="r" b="b"/>
              <a:pathLst>
                <a:path w="63" h="36">
                  <a:moveTo>
                    <a:pt x="8" y="6"/>
                  </a:moveTo>
                  <a:lnTo>
                    <a:pt x="8" y="6"/>
                  </a:lnTo>
                  <a:lnTo>
                    <a:pt x="5" y="11"/>
                  </a:lnTo>
                  <a:lnTo>
                    <a:pt x="1" y="20"/>
                  </a:lnTo>
                  <a:lnTo>
                    <a:pt x="0" y="25"/>
                  </a:lnTo>
                  <a:lnTo>
                    <a:pt x="1" y="31"/>
                  </a:lnTo>
                  <a:lnTo>
                    <a:pt x="5" y="35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32" y="35"/>
                  </a:lnTo>
                  <a:lnTo>
                    <a:pt x="47" y="31"/>
                  </a:lnTo>
                  <a:lnTo>
                    <a:pt x="54" y="30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62" y="23"/>
                  </a:lnTo>
                  <a:lnTo>
                    <a:pt x="63" y="14"/>
                  </a:lnTo>
                  <a:lnTo>
                    <a:pt x="63" y="9"/>
                  </a:lnTo>
                  <a:lnTo>
                    <a:pt x="62" y="4"/>
                  </a:lnTo>
                  <a:lnTo>
                    <a:pt x="57" y="3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44" y="1"/>
                  </a:lnTo>
                  <a:lnTo>
                    <a:pt x="32" y="0"/>
                  </a:lnTo>
                  <a:lnTo>
                    <a:pt x="17" y="1"/>
                  </a:lnTo>
                  <a:lnTo>
                    <a:pt x="11" y="3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4" name="Rectangle 26"/>
            <p:cNvSpPr>
              <a:spLocks noChangeArrowheads="1"/>
            </p:cNvSpPr>
            <p:nvPr/>
          </p:nvSpPr>
          <p:spPr bwMode="auto">
            <a:xfrm>
              <a:off x="2018" y="3180"/>
              <a:ext cx="38" cy="676"/>
            </a:xfrm>
            <a:prstGeom prst="rect">
              <a:avLst/>
            </a:prstGeom>
            <a:solidFill>
              <a:srgbClr val="8CC63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auto">
            <a:xfrm>
              <a:off x="1570" y="3468"/>
              <a:ext cx="291" cy="284"/>
            </a:xfrm>
            <a:custGeom>
              <a:avLst/>
              <a:gdLst/>
              <a:ahLst/>
              <a:cxnLst>
                <a:cxn ang="0">
                  <a:pos x="291" y="12"/>
                </a:cxn>
                <a:cxn ang="0">
                  <a:pos x="288" y="4"/>
                </a:cxn>
                <a:cxn ang="0">
                  <a:pos x="277" y="0"/>
                </a:cxn>
                <a:cxn ang="0">
                  <a:pos x="272" y="0"/>
                </a:cxn>
                <a:cxn ang="0">
                  <a:pos x="265" y="4"/>
                </a:cxn>
                <a:cxn ang="0">
                  <a:pos x="264" y="8"/>
                </a:cxn>
                <a:cxn ang="0">
                  <a:pos x="256" y="22"/>
                </a:cxn>
                <a:cxn ang="0">
                  <a:pos x="235" y="66"/>
                </a:cxn>
                <a:cxn ang="0">
                  <a:pos x="227" y="87"/>
                </a:cxn>
                <a:cxn ang="0">
                  <a:pos x="219" y="117"/>
                </a:cxn>
                <a:cxn ang="0">
                  <a:pos x="189" y="111"/>
                </a:cxn>
                <a:cxn ang="0">
                  <a:pos x="177" y="109"/>
                </a:cxn>
                <a:cxn ang="0">
                  <a:pos x="165" y="107"/>
                </a:cxn>
                <a:cxn ang="0">
                  <a:pos x="151" y="109"/>
                </a:cxn>
                <a:cxn ang="0">
                  <a:pos x="137" y="115"/>
                </a:cxn>
                <a:cxn ang="0">
                  <a:pos x="118" y="133"/>
                </a:cxn>
                <a:cxn ang="0">
                  <a:pos x="112" y="146"/>
                </a:cxn>
                <a:cxn ang="0">
                  <a:pos x="97" y="187"/>
                </a:cxn>
                <a:cxn ang="0">
                  <a:pos x="89" y="206"/>
                </a:cxn>
                <a:cxn ang="0">
                  <a:pos x="85" y="217"/>
                </a:cxn>
                <a:cxn ang="0">
                  <a:pos x="85" y="219"/>
                </a:cxn>
                <a:cxn ang="0">
                  <a:pos x="85" y="219"/>
                </a:cxn>
                <a:cxn ang="0">
                  <a:pos x="59" y="209"/>
                </a:cxn>
                <a:cxn ang="0">
                  <a:pos x="39" y="204"/>
                </a:cxn>
                <a:cxn ang="0">
                  <a:pos x="34" y="209"/>
                </a:cxn>
                <a:cxn ang="0">
                  <a:pos x="15" y="234"/>
                </a:cxn>
                <a:cxn ang="0">
                  <a:pos x="2" y="263"/>
                </a:cxn>
                <a:cxn ang="0">
                  <a:pos x="0" y="266"/>
                </a:cxn>
                <a:cxn ang="0">
                  <a:pos x="0" y="269"/>
                </a:cxn>
                <a:cxn ang="0">
                  <a:pos x="4" y="279"/>
                </a:cxn>
                <a:cxn ang="0">
                  <a:pos x="15" y="284"/>
                </a:cxn>
                <a:cxn ang="0">
                  <a:pos x="21" y="282"/>
                </a:cxn>
                <a:cxn ang="0">
                  <a:pos x="29" y="276"/>
                </a:cxn>
                <a:cxn ang="0">
                  <a:pos x="29" y="269"/>
                </a:cxn>
                <a:cxn ang="0">
                  <a:pos x="29" y="269"/>
                </a:cxn>
                <a:cxn ang="0">
                  <a:pos x="48" y="234"/>
                </a:cxn>
                <a:cxn ang="0">
                  <a:pos x="67" y="241"/>
                </a:cxn>
                <a:cxn ang="0">
                  <a:pos x="77" y="244"/>
                </a:cxn>
                <a:cxn ang="0">
                  <a:pos x="86" y="247"/>
                </a:cxn>
                <a:cxn ang="0">
                  <a:pos x="100" y="241"/>
                </a:cxn>
                <a:cxn ang="0">
                  <a:pos x="108" y="233"/>
                </a:cxn>
                <a:cxn ang="0">
                  <a:pos x="123" y="196"/>
                </a:cxn>
                <a:cxn ang="0">
                  <a:pos x="132" y="168"/>
                </a:cxn>
                <a:cxn ang="0">
                  <a:pos x="142" y="149"/>
                </a:cxn>
                <a:cxn ang="0">
                  <a:pos x="146" y="142"/>
                </a:cxn>
                <a:cxn ang="0">
                  <a:pos x="158" y="136"/>
                </a:cxn>
                <a:cxn ang="0">
                  <a:pos x="165" y="136"/>
                </a:cxn>
                <a:cxn ang="0">
                  <a:pos x="183" y="138"/>
                </a:cxn>
                <a:cxn ang="0">
                  <a:pos x="185" y="138"/>
                </a:cxn>
                <a:cxn ang="0">
                  <a:pos x="208" y="144"/>
                </a:cxn>
                <a:cxn ang="0">
                  <a:pos x="224" y="146"/>
                </a:cxn>
                <a:cxn ang="0">
                  <a:pos x="232" y="144"/>
                </a:cxn>
                <a:cxn ang="0">
                  <a:pos x="240" y="139"/>
                </a:cxn>
                <a:cxn ang="0">
                  <a:pos x="243" y="131"/>
                </a:cxn>
                <a:cxn ang="0">
                  <a:pos x="246" y="122"/>
                </a:cxn>
                <a:cxn ang="0">
                  <a:pos x="254" y="95"/>
                </a:cxn>
                <a:cxn ang="0">
                  <a:pos x="270" y="55"/>
                </a:cxn>
                <a:cxn ang="0">
                  <a:pos x="286" y="23"/>
                </a:cxn>
                <a:cxn ang="0">
                  <a:pos x="291" y="12"/>
                </a:cxn>
              </a:cxnLst>
              <a:rect l="0" t="0" r="r" b="b"/>
              <a:pathLst>
                <a:path w="291" h="284">
                  <a:moveTo>
                    <a:pt x="291" y="12"/>
                  </a:moveTo>
                  <a:lnTo>
                    <a:pt x="291" y="12"/>
                  </a:lnTo>
                  <a:lnTo>
                    <a:pt x="291" y="8"/>
                  </a:lnTo>
                  <a:lnTo>
                    <a:pt x="288" y="4"/>
                  </a:lnTo>
                  <a:lnTo>
                    <a:pt x="283" y="1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2" y="0"/>
                  </a:lnTo>
                  <a:lnTo>
                    <a:pt x="269" y="1"/>
                  </a:lnTo>
                  <a:lnTo>
                    <a:pt x="265" y="4"/>
                  </a:lnTo>
                  <a:lnTo>
                    <a:pt x="264" y="8"/>
                  </a:lnTo>
                  <a:lnTo>
                    <a:pt x="264" y="8"/>
                  </a:lnTo>
                  <a:lnTo>
                    <a:pt x="264" y="8"/>
                  </a:lnTo>
                  <a:lnTo>
                    <a:pt x="256" y="22"/>
                  </a:lnTo>
                  <a:lnTo>
                    <a:pt x="245" y="42"/>
                  </a:lnTo>
                  <a:lnTo>
                    <a:pt x="235" y="66"/>
                  </a:lnTo>
                  <a:lnTo>
                    <a:pt x="227" y="87"/>
                  </a:lnTo>
                  <a:lnTo>
                    <a:pt x="227" y="87"/>
                  </a:lnTo>
                  <a:lnTo>
                    <a:pt x="219" y="117"/>
                  </a:lnTo>
                  <a:lnTo>
                    <a:pt x="219" y="117"/>
                  </a:lnTo>
                  <a:lnTo>
                    <a:pt x="207" y="115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77" y="109"/>
                  </a:lnTo>
                  <a:lnTo>
                    <a:pt x="165" y="107"/>
                  </a:lnTo>
                  <a:lnTo>
                    <a:pt x="165" y="107"/>
                  </a:lnTo>
                  <a:lnTo>
                    <a:pt x="158" y="109"/>
                  </a:lnTo>
                  <a:lnTo>
                    <a:pt x="151" y="109"/>
                  </a:lnTo>
                  <a:lnTo>
                    <a:pt x="143" y="112"/>
                  </a:lnTo>
                  <a:lnTo>
                    <a:pt x="137" y="115"/>
                  </a:lnTo>
                  <a:lnTo>
                    <a:pt x="127" y="12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2" y="146"/>
                  </a:lnTo>
                  <a:lnTo>
                    <a:pt x="107" y="158"/>
                  </a:lnTo>
                  <a:lnTo>
                    <a:pt x="97" y="187"/>
                  </a:lnTo>
                  <a:lnTo>
                    <a:pt x="97" y="187"/>
                  </a:lnTo>
                  <a:lnTo>
                    <a:pt x="89" y="206"/>
                  </a:lnTo>
                  <a:lnTo>
                    <a:pt x="85" y="217"/>
                  </a:lnTo>
                  <a:lnTo>
                    <a:pt x="85" y="217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70" y="214"/>
                  </a:lnTo>
                  <a:lnTo>
                    <a:pt x="59" y="209"/>
                  </a:lnTo>
                  <a:lnTo>
                    <a:pt x="46" y="206"/>
                  </a:lnTo>
                  <a:lnTo>
                    <a:pt x="39" y="204"/>
                  </a:lnTo>
                  <a:lnTo>
                    <a:pt x="34" y="209"/>
                  </a:lnTo>
                  <a:lnTo>
                    <a:pt x="34" y="209"/>
                  </a:lnTo>
                  <a:lnTo>
                    <a:pt x="23" y="222"/>
                  </a:lnTo>
                  <a:lnTo>
                    <a:pt x="15" y="234"/>
                  </a:lnTo>
                  <a:lnTo>
                    <a:pt x="8" y="249"/>
                  </a:lnTo>
                  <a:lnTo>
                    <a:pt x="2" y="263"/>
                  </a:lnTo>
                  <a:lnTo>
                    <a:pt x="2" y="263"/>
                  </a:lnTo>
                  <a:lnTo>
                    <a:pt x="0" y="266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4" y="279"/>
                  </a:lnTo>
                  <a:lnTo>
                    <a:pt x="8" y="282"/>
                  </a:lnTo>
                  <a:lnTo>
                    <a:pt x="15" y="284"/>
                  </a:lnTo>
                  <a:lnTo>
                    <a:pt x="15" y="284"/>
                  </a:lnTo>
                  <a:lnTo>
                    <a:pt x="21" y="282"/>
                  </a:lnTo>
                  <a:lnTo>
                    <a:pt x="26" y="279"/>
                  </a:lnTo>
                  <a:lnTo>
                    <a:pt x="29" y="276"/>
                  </a:lnTo>
                  <a:lnTo>
                    <a:pt x="29" y="269"/>
                  </a:lnTo>
                  <a:lnTo>
                    <a:pt x="29" y="269"/>
                  </a:lnTo>
                  <a:lnTo>
                    <a:pt x="29" y="269"/>
                  </a:lnTo>
                  <a:lnTo>
                    <a:pt x="29" y="269"/>
                  </a:lnTo>
                  <a:lnTo>
                    <a:pt x="37" y="250"/>
                  </a:lnTo>
                  <a:lnTo>
                    <a:pt x="48" y="234"/>
                  </a:lnTo>
                  <a:lnTo>
                    <a:pt x="48" y="234"/>
                  </a:lnTo>
                  <a:lnTo>
                    <a:pt x="67" y="241"/>
                  </a:lnTo>
                  <a:lnTo>
                    <a:pt x="67" y="241"/>
                  </a:lnTo>
                  <a:lnTo>
                    <a:pt x="77" y="244"/>
                  </a:lnTo>
                  <a:lnTo>
                    <a:pt x="86" y="247"/>
                  </a:lnTo>
                  <a:lnTo>
                    <a:pt x="86" y="247"/>
                  </a:lnTo>
                  <a:lnTo>
                    <a:pt x="94" y="246"/>
                  </a:lnTo>
                  <a:lnTo>
                    <a:pt x="100" y="241"/>
                  </a:lnTo>
                  <a:lnTo>
                    <a:pt x="100" y="241"/>
                  </a:lnTo>
                  <a:lnTo>
                    <a:pt x="108" y="233"/>
                  </a:lnTo>
                  <a:lnTo>
                    <a:pt x="113" y="223"/>
                  </a:lnTo>
                  <a:lnTo>
                    <a:pt x="123" y="196"/>
                  </a:lnTo>
                  <a:lnTo>
                    <a:pt x="123" y="196"/>
                  </a:lnTo>
                  <a:lnTo>
                    <a:pt x="132" y="168"/>
                  </a:lnTo>
                  <a:lnTo>
                    <a:pt x="137" y="157"/>
                  </a:lnTo>
                  <a:lnTo>
                    <a:pt x="142" y="149"/>
                  </a:lnTo>
                  <a:lnTo>
                    <a:pt x="142" y="149"/>
                  </a:lnTo>
                  <a:lnTo>
                    <a:pt x="146" y="142"/>
                  </a:lnTo>
                  <a:lnTo>
                    <a:pt x="151" y="139"/>
                  </a:lnTo>
                  <a:lnTo>
                    <a:pt x="158" y="136"/>
                  </a:lnTo>
                  <a:lnTo>
                    <a:pt x="165" y="136"/>
                  </a:lnTo>
                  <a:lnTo>
                    <a:pt x="165" y="136"/>
                  </a:lnTo>
                  <a:lnTo>
                    <a:pt x="173" y="136"/>
                  </a:lnTo>
                  <a:lnTo>
                    <a:pt x="183" y="138"/>
                  </a:lnTo>
                  <a:lnTo>
                    <a:pt x="183" y="138"/>
                  </a:lnTo>
                  <a:lnTo>
                    <a:pt x="185" y="138"/>
                  </a:lnTo>
                  <a:lnTo>
                    <a:pt x="185" y="138"/>
                  </a:lnTo>
                  <a:lnTo>
                    <a:pt x="208" y="144"/>
                  </a:lnTo>
                  <a:lnTo>
                    <a:pt x="216" y="146"/>
                  </a:lnTo>
                  <a:lnTo>
                    <a:pt x="224" y="146"/>
                  </a:lnTo>
                  <a:lnTo>
                    <a:pt x="224" y="146"/>
                  </a:lnTo>
                  <a:lnTo>
                    <a:pt x="232" y="144"/>
                  </a:lnTo>
                  <a:lnTo>
                    <a:pt x="237" y="142"/>
                  </a:lnTo>
                  <a:lnTo>
                    <a:pt x="240" y="139"/>
                  </a:lnTo>
                  <a:lnTo>
                    <a:pt x="240" y="139"/>
                  </a:lnTo>
                  <a:lnTo>
                    <a:pt x="243" y="131"/>
                  </a:lnTo>
                  <a:lnTo>
                    <a:pt x="246" y="122"/>
                  </a:lnTo>
                  <a:lnTo>
                    <a:pt x="246" y="122"/>
                  </a:lnTo>
                  <a:lnTo>
                    <a:pt x="254" y="95"/>
                  </a:lnTo>
                  <a:lnTo>
                    <a:pt x="254" y="95"/>
                  </a:lnTo>
                  <a:lnTo>
                    <a:pt x="261" y="77"/>
                  </a:lnTo>
                  <a:lnTo>
                    <a:pt x="270" y="55"/>
                  </a:lnTo>
                  <a:lnTo>
                    <a:pt x="286" y="23"/>
                  </a:lnTo>
                  <a:lnTo>
                    <a:pt x="286" y="23"/>
                  </a:lnTo>
                  <a:lnTo>
                    <a:pt x="289" y="19"/>
                  </a:lnTo>
                  <a:lnTo>
                    <a:pt x="291" y="12"/>
                  </a:lnTo>
                  <a:lnTo>
                    <a:pt x="291" y="12"/>
                  </a:lnTo>
                  <a:close/>
                </a:path>
              </a:pathLst>
            </a:custGeom>
            <a:solidFill>
              <a:srgbClr val="CDE3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  <p:sp>
        <p:nvSpPr>
          <p:cNvPr id="33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34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04800" y="2362200"/>
          <a:ext cx="8534400" cy="426719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52600"/>
                <a:gridCol w="914400"/>
                <a:gridCol w="914400"/>
                <a:gridCol w="1977301"/>
                <a:gridCol w="1024273"/>
                <a:gridCol w="1951426"/>
              </a:tblGrid>
              <a:tr h="889041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Departamento</a:t>
                      </a:r>
                      <a:r>
                        <a:rPr lang="es-MX" sz="1600" baseline="0" dirty="0" smtClean="0"/>
                        <a:t>  Responsable</a:t>
                      </a:r>
                      <a:endParaRPr lang="es-MX" sz="1600" dirty="0"/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MX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Meta</a:t>
                      </a:r>
                    </a:p>
                    <a:p>
                      <a:pPr marL="0" algn="ctr" rtl="0" eaLnBrk="1" latinLnBrk="0" hangingPunct="1"/>
                      <a:endParaRPr kumimoji="0" lang="es-MX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MX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Acción</a:t>
                      </a:r>
                      <a:endParaRPr kumimoji="0" lang="es-MX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Concepto</a:t>
                      </a:r>
                    </a:p>
                    <a:p>
                      <a:pPr marL="0" algn="ctr" rtl="0" eaLnBrk="1" latinLnBrk="0" hangingPunct="1"/>
                      <a:endParaRPr kumimoji="0" lang="es-MX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MX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Partida</a:t>
                      </a:r>
                      <a:endParaRPr kumimoji="0" lang="es-MX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MX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Importe</a:t>
                      </a:r>
                      <a:endParaRPr kumimoji="0" lang="es-MX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559766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VARIOS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VARIOS</a:t>
                      </a:r>
                    </a:p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VARIAS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ACTIVOS</a:t>
                      </a:r>
                      <a:r>
                        <a:rPr lang="es-MX" sz="1400" baseline="0" dirty="0" smtClean="0"/>
                        <a:t> FIJOS  2013 PENDIENTES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5000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2000" dirty="0" smtClean="0"/>
                        <a:t>2’823,933.00</a:t>
                      </a:r>
                      <a:endParaRPr lang="es-MX" sz="2000" dirty="0"/>
                    </a:p>
                  </a:txBody>
                  <a:tcPr/>
                </a:tc>
              </a:tr>
              <a:tr h="469732"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POR</a:t>
                      </a:r>
                      <a:r>
                        <a:rPr lang="es-MX" sz="1400" baseline="0" dirty="0" smtClean="0"/>
                        <a:t>   DEFINIR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2000" dirty="0" smtClean="0"/>
                        <a:t>3’814,642.00</a:t>
                      </a:r>
                      <a:endParaRPr lang="es-MX" sz="2000" dirty="0"/>
                    </a:p>
                  </a:txBody>
                  <a:tcPr/>
                </a:tc>
              </a:tr>
              <a:tr h="469732"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2000" dirty="0"/>
                    </a:p>
                  </a:txBody>
                  <a:tcPr/>
                </a:tc>
              </a:tr>
              <a:tr h="469732"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2000" dirty="0"/>
                    </a:p>
                  </a:txBody>
                  <a:tcPr/>
                </a:tc>
              </a:tr>
              <a:tr h="469732"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2000" dirty="0"/>
                    </a:p>
                  </a:txBody>
                  <a:tcPr/>
                </a:tc>
              </a:tr>
              <a:tr h="469732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2000" dirty="0"/>
                    </a:p>
                  </a:txBody>
                  <a:tcPr/>
                </a:tc>
              </a:tr>
              <a:tr h="469732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s-MX" dirty="0" smtClean="0"/>
                        <a:t>TOTAL REMANENTE 2013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smtClean="0"/>
                        <a:t>$  6’638,575.00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57200" y="15240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latin typeface="BankGothic Md BT" pitchFamily="34" charset="0"/>
              </a:rPr>
              <a:t>PROYECTOS PARA APLICARSE CON EL  </a:t>
            </a:r>
          </a:p>
          <a:p>
            <a:pPr algn="ctr"/>
            <a:r>
              <a:rPr lang="es-MX" sz="2000" dirty="0" smtClean="0">
                <a:latin typeface="BankGothic Md BT" pitchFamily="34" charset="0"/>
              </a:rPr>
              <a:t>REMANENTE 2013 EN LA ADECUACION 2014.</a:t>
            </a:r>
          </a:p>
          <a:p>
            <a:endParaRPr lang="es-MX" sz="2000" dirty="0">
              <a:latin typeface="BankGothic Md BT" pitchFamily="34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9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10 Conector recto"/>
          <p:cNvCxnSpPr/>
          <p:nvPr/>
        </p:nvCxnSpPr>
        <p:spPr>
          <a:xfrm>
            <a:off x="7010400" y="61722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CONSIDERACIONES PARA  ELABORACIÓN DE LA ADECUACIÓN AL POA-2014</a:t>
            </a:r>
          </a:p>
          <a:p>
            <a:pPr>
              <a:buNone/>
            </a:pPr>
            <a:endParaRPr lang="es-MX" dirty="0"/>
          </a:p>
          <a:p>
            <a:r>
              <a:rPr lang="es-MX" dirty="0" smtClean="0"/>
              <a:t>Al Capítulo 1000 </a:t>
            </a:r>
            <a:r>
              <a:rPr lang="es-MX" sz="2200" dirty="0" smtClean="0"/>
              <a:t>(Honorarios y asimilares al salario)</a:t>
            </a:r>
          </a:p>
          <a:p>
            <a:r>
              <a:rPr lang="es-MX" dirty="0" smtClean="0"/>
              <a:t>Al Capítulo 2000 </a:t>
            </a:r>
            <a:r>
              <a:rPr lang="es-MX" sz="2200" dirty="0" smtClean="0"/>
              <a:t>(Bienes y consumibles)</a:t>
            </a:r>
          </a:p>
          <a:p>
            <a:r>
              <a:rPr lang="es-MX" dirty="0" smtClean="0"/>
              <a:t>Al Capítulo 3000 </a:t>
            </a:r>
            <a:r>
              <a:rPr lang="es-MX" sz="2200" dirty="0" smtClean="0"/>
              <a:t>(Servicios)</a:t>
            </a:r>
          </a:p>
          <a:p>
            <a:r>
              <a:rPr lang="es-MX" dirty="0" smtClean="0"/>
              <a:t>Al Capítulo 4000 </a:t>
            </a:r>
            <a:r>
              <a:rPr lang="es-MX" sz="2000" dirty="0" smtClean="0"/>
              <a:t>(Gastos actividades culturales y deportivas)</a:t>
            </a:r>
          </a:p>
          <a:p>
            <a:r>
              <a:rPr lang="es-MX" dirty="0" smtClean="0"/>
              <a:t>Al Capítulo 5000 </a:t>
            </a:r>
            <a:r>
              <a:rPr lang="es-MX" sz="2200" dirty="0" smtClean="0"/>
              <a:t>(Activos fijos, propiedades)</a:t>
            </a:r>
          </a:p>
          <a:p>
            <a:endParaRPr lang="es-MX" dirty="0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8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720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" pitchFamily="2" charset="2"/>
              <a:buChar char="v"/>
            </a:pPr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CAPITULO 1000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3400" y="21336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3200" dirty="0" smtClean="0"/>
              <a:t>Las partidas del capítulo </a:t>
            </a: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1000, sólo podrán ser afectadas en</a:t>
            </a: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 procesos estratégicos: </a:t>
            </a:r>
            <a:r>
              <a:rPr kumimoji="0" lang="es-MX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Académico, Vinculación y Planeación</a:t>
            </a:r>
            <a:endParaRPr kumimoji="0" lang="es-MX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33400" y="2819399"/>
            <a:ext cx="8229600" cy="1405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2200" dirty="0" smtClean="0"/>
              <a:t>Partida Presupuestal </a:t>
            </a:r>
            <a:r>
              <a:rPr lang="es-MX" sz="2200" b="1" dirty="0" smtClean="0"/>
              <a:t>12101</a:t>
            </a:r>
            <a:r>
              <a:rPr lang="es-MX" sz="2200" dirty="0" smtClean="0"/>
              <a:t> (Honorarios asimilables a salarios) Pagos de honorarios a </a:t>
            </a:r>
            <a:r>
              <a:rPr lang="es-MX" sz="2200" u="sng" dirty="0" smtClean="0"/>
              <a:t>personal externo del Instituto</a:t>
            </a:r>
            <a:r>
              <a:rPr lang="es-MX" sz="2200" dirty="0" smtClean="0"/>
              <a:t>, por impartición de cursos de: </a:t>
            </a:r>
            <a:r>
              <a:rPr kumimoji="0" lang="es-MX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s-MX" sz="2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idiomas, arte y cultura, deporte, capacitación a docente y personas de apoyo y actualizaciones</a:t>
            </a:r>
            <a:r>
              <a:rPr lang="es-MX" sz="2200" dirty="0" smtClean="0"/>
              <a:t>.</a:t>
            </a:r>
            <a:endParaRPr kumimoji="0" lang="es-MX" sz="2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685800" y="4572000"/>
            <a:ext cx="8001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3200" dirty="0" smtClean="0"/>
              <a:t>Partida Presupuestal </a:t>
            </a:r>
            <a:r>
              <a:rPr lang="es-MX" sz="3200" b="1" dirty="0" smtClean="0"/>
              <a:t>12301</a:t>
            </a:r>
            <a:r>
              <a:rPr lang="es-MX" sz="3200" dirty="0" smtClean="0"/>
              <a:t> (Retribuciones por servicios de carácter social) Pago por estadías, residencias y servicio social</a:t>
            </a:r>
            <a:endParaRPr kumimoji="0" lang="es-MX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609600" y="5181600"/>
            <a:ext cx="80010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2200" dirty="0" smtClean="0"/>
              <a:t>Partida Presupuestal </a:t>
            </a:r>
            <a:r>
              <a:rPr lang="es-MX" sz="2200" b="1" dirty="0" smtClean="0"/>
              <a:t>13404</a:t>
            </a:r>
            <a:r>
              <a:rPr lang="es-MX" sz="2200" dirty="0" smtClean="0"/>
              <a:t> (Compensaciones) Pago de honorarios a </a:t>
            </a:r>
            <a:r>
              <a:rPr lang="es-MX" sz="2200" u="sng" dirty="0" smtClean="0"/>
              <a:t>personal adscrito al Instituto </a:t>
            </a:r>
            <a:r>
              <a:rPr lang="es-MX" sz="2200" dirty="0" smtClean="0"/>
              <a:t>por impartición de cursos de verano, titulación, inducción y sinodalía.</a:t>
            </a:r>
            <a:endParaRPr kumimoji="0" lang="es-MX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342" name="Picture 6" descr="C:\Documents and Settings\HP_Administrator\Local Settings\Temporary Internet Files\Content.IE5\X56OSLR1\MC90044192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90600"/>
            <a:ext cx="1304744" cy="946150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12" name="Picture 3" descr="logo_tec_color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533400"/>
          </a:xfrm>
        </p:spPr>
        <p:txBody>
          <a:bodyPr>
            <a:normAutofit/>
          </a:bodyPr>
          <a:lstStyle/>
          <a:p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….. Capitulo 1000</a:t>
            </a:r>
            <a:endParaRPr lang="es-MX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33400" y="2362200"/>
            <a:ext cx="80010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3200" dirty="0" smtClean="0"/>
              <a:t>Cuando se presupuesten partidas del Capitulo 1000, como consecuencia de una </a:t>
            </a:r>
            <a:r>
              <a:rPr lang="es-MX" sz="3200" b="1" dirty="0" smtClean="0"/>
              <a:t>reducción o ampliación</a:t>
            </a:r>
            <a:r>
              <a:rPr lang="es-MX" sz="3200" dirty="0" smtClean="0"/>
              <a:t>, se deberá requisitar o actualizar y adjuntar a la solicitud de Adecuación al POA 2014, el formato denominado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es-MX" sz="3200" b="1" i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3200" b="1" i="1" dirty="0" smtClean="0"/>
              <a:t> “DESGLOSE DE INGRESOS PROPIOS ORIENTADO AL PAGO DEL CAPITULO 1000”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es-MX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3200" dirty="0" smtClean="0"/>
              <a:t> (513-PR-14-A06) y en el caso específico a la partida 12101 se deberá referir que el pago al personal sea por servicios eventuales </a:t>
            </a:r>
            <a:r>
              <a:rPr lang="es-MX" sz="3200" b="1" dirty="0" smtClean="0"/>
              <a:t>no mayor a seis meses.</a:t>
            </a:r>
            <a:endParaRPr kumimoji="0" lang="es-MX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2" name="Picture 2" descr="C:\Documents and Settings\HP_Administrator\Local Settings\Temporary Internet Files\Content.IE5\CRYYFV3U\MC90044192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5334000"/>
            <a:ext cx="1143000" cy="1297037"/>
          </a:xfrm>
          <a:prstGeom prst="rect">
            <a:avLst/>
          </a:prstGeom>
          <a:noFill/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9" name="Picture 3" descr="logo_tec_color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 txBox="1">
            <a:spLocks/>
          </p:cNvSpPr>
          <p:nvPr/>
        </p:nvSpPr>
        <p:spPr>
          <a:xfrm>
            <a:off x="457200" y="1600201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….. Capitulo 1000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33400" y="2362200"/>
            <a:ext cx="8001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2200" dirty="0" smtClean="0"/>
              <a:t>Formato “Desglose de ingresos propios orientado al pago del Capitulo 1000 (513-PR-14-A06)</a:t>
            </a:r>
            <a:endParaRPr kumimoji="0" lang="es-MX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411" name="Picture 3" descr="C:\Documents and Settings\HP_Administrator\Local Settings\Temporary Internet Files\Content.IE5\NHR41TMD\MC90044190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4191000"/>
            <a:ext cx="2232025" cy="1222375"/>
          </a:xfrm>
          <a:prstGeom prst="rect">
            <a:avLst/>
          </a:prstGeom>
          <a:noFill/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9" name="Picture 3" descr="logo_tec_color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 txBox="1">
            <a:spLocks/>
          </p:cNvSpPr>
          <p:nvPr/>
        </p:nvSpPr>
        <p:spPr>
          <a:xfrm>
            <a:off x="457200" y="152400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CAPITULO 2000</a:t>
            </a:r>
          </a:p>
        </p:txBody>
      </p:sp>
      <p:pic>
        <p:nvPicPr>
          <p:cNvPr id="18435" name="Picture 3" descr="C:\Documents and Settings\HP_Administrator\Local Settings\Temporary Internet Files\Content.IE5\X56OSLR1\MC90035916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1676400"/>
            <a:ext cx="397764" cy="909828"/>
          </a:xfrm>
          <a:prstGeom prst="rect">
            <a:avLst/>
          </a:prstGeom>
          <a:noFill/>
        </p:spPr>
      </p:pic>
      <p:pic>
        <p:nvPicPr>
          <p:cNvPr id="18436" name="Picture 4" descr="C:\Documents and Settings\HP_Administrator\Local Settings\Temporary Internet Files\Content.IE5\ZWSJ98P9\MC90035960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066800"/>
            <a:ext cx="1524889" cy="1295400"/>
          </a:xfrm>
          <a:prstGeom prst="rect">
            <a:avLst/>
          </a:prstGeom>
          <a:noFill/>
        </p:spPr>
      </p:pic>
      <p:pic>
        <p:nvPicPr>
          <p:cNvPr id="18438" name="Picture 6" descr="C:\Documents and Settings\HP_Administrator\Local Settings\Temporary Internet Files\Content.IE5\NHR41TMD\MC90041262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5715000"/>
            <a:ext cx="1424165" cy="914400"/>
          </a:xfrm>
          <a:prstGeom prst="rect">
            <a:avLst/>
          </a:prstGeom>
          <a:noFill/>
        </p:spPr>
      </p:pic>
      <p:pic>
        <p:nvPicPr>
          <p:cNvPr id="18439" name="Picture 7" descr="C:\Program Files\Microsoft Office\MEDIA\CAGCAT10\j0199727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3505200"/>
            <a:ext cx="775221" cy="762000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381000" y="2438400"/>
            <a:ext cx="7696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MX" sz="2400" dirty="0" smtClean="0"/>
              <a:t>Partidas presupuestales </a:t>
            </a:r>
            <a:r>
              <a:rPr lang="es-MX" sz="2400" dirty="0" smtClean="0">
                <a:solidFill>
                  <a:schemeClr val="accent1">
                    <a:lumMod val="75000"/>
                  </a:schemeClr>
                </a:solidFill>
              </a:rPr>
              <a:t>24101, 24201, 24301, 24401, 24501, 24601, 24701, 24801, 24901 </a:t>
            </a:r>
            <a:r>
              <a:rPr lang="es-MX" b="1" dirty="0" smtClean="0"/>
              <a:t>(material y artículos de construcción y reparación). </a:t>
            </a:r>
            <a:r>
              <a:rPr lang="es-MX" sz="2400" dirty="0" smtClean="0"/>
              <a:t>Cuando se presupuesten montos superiores a $100,000.00 (cien mil pesos 00/100mn), </a:t>
            </a:r>
            <a:r>
              <a:rPr lang="es-MX" sz="2400" u="sng" dirty="0" smtClean="0"/>
              <a:t>a nivel institucional,</a:t>
            </a:r>
            <a:r>
              <a:rPr lang="es-MX" sz="2400" dirty="0" smtClean="0"/>
              <a:t> para cada una de las partidas, se deberá requisitar o actualizar y adjuntar a la solicitud de Adecuación al POA-2014 el formato denominado </a:t>
            </a:r>
          </a:p>
          <a:p>
            <a:pPr algn="ctr"/>
            <a:r>
              <a:rPr lang="es-MX" b="1" i="1" dirty="0" smtClean="0"/>
              <a:t>“DESGLOSE DE INGRESOS PROPIOS ORIENTADOS AL MANTENIMIENTO CORRECTIVO O PREVENTIVO”</a:t>
            </a:r>
          </a:p>
          <a:p>
            <a:pPr algn="ctr"/>
            <a:r>
              <a:rPr lang="es-MX" sz="2000" b="1" i="1" dirty="0" smtClean="0"/>
              <a:t>  </a:t>
            </a:r>
            <a:r>
              <a:rPr lang="es-MX" sz="2000" b="1" dirty="0" smtClean="0"/>
              <a:t>(513-PR-04-07).</a:t>
            </a:r>
            <a:endParaRPr lang="es-MX" sz="2000" b="1" dirty="0"/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11" name="Picture 3" descr="logo_tec_color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 txBox="1">
            <a:spLocks/>
          </p:cNvSpPr>
          <p:nvPr/>
        </p:nvSpPr>
        <p:spPr>
          <a:xfrm>
            <a:off x="457200" y="1600201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….. Capitulo 2000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33400" y="2362200"/>
            <a:ext cx="8001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MX" sz="2200" dirty="0" smtClean="0"/>
              <a:t>Formato “Desglose de ingresos propios orientado al mantenimiento Correctivo o Preventivo (513-PR-14-07)</a:t>
            </a:r>
            <a:endParaRPr kumimoji="0" lang="es-MX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9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5334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s-MX" dirty="0" smtClean="0">
                <a:solidFill>
                  <a:schemeClr val="accent2">
                    <a:lumMod val="75000"/>
                  </a:schemeClr>
                </a:solidFill>
              </a:rPr>
              <a:t>CAPITULO  3000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04800" y="2057400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MX" sz="2400" dirty="0" smtClean="0"/>
              <a:t>Cuando se modifique el monto presupuestado para las partidas:</a:t>
            </a:r>
          </a:p>
          <a:p>
            <a:pPr>
              <a:buFont typeface="Arial" pitchFamily="34" charset="0"/>
              <a:buChar char="•"/>
            </a:pPr>
            <a:r>
              <a:rPr lang="es-MX" sz="2400" dirty="0"/>
              <a:t> </a:t>
            </a:r>
            <a:r>
              <a:rPr lang="es-MX" b="1" dirty="0" smtClean="0"/>
              <a:t>32301</a:t>
            </a:r>
            <a:r>
              <a:rPr lang="es-MX" dirty="0" smtClean="0"/>
              <a:t> (arrendamiento de equipo de bienes informáticos)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  </a:t>
            </a:r>
            <a:r>
              <a:rPr lang="es-MX" b="1" dirty="0" smtClean="0"/>
              <a:t>32701 </a:t>
            </a:r>
            <a:r>
              <a:rPr lang="es-MX" dirty="0" smtClean="0"/>
              <a:t>(patentes, regalías y otros) “software hasta un año de vigencia y pago   </a:t>
            </a:r>
          </a:p>
          <a:p>
            <a:r>
              <a:rPr lang="es-MX" dirty="0" smtClean="0"/>
              <a:t>                  de membrecías a Bibliotecas Virtuales y a la Corporación Universitaria  </a:t>
            </a:r>
          </a:p>
          <a:p>
            <a:r>
              <a:rPr lang="es-MX" dirty="0" smtClean="0"/>
              <a:t>                  para el Desarrollo de Internet, AC”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 </a:t>
            </a:r>
            <a:r>
              <a:rPr lang="es-MX" b="1" dirty="0" smtClean="0"/>
              <a:t>35301</a:t>
            </a:r>
            <a:r>
              <a:rPr lang="es-MX" dirty="0" smtClean="0"/>
              <a:t> (mantenimiento y conservación de bienes informáticos)</a:t>
            </a:r>
          </a:p>
          <a:p>
            <a:r>
              <a:rPr lang="es-MX" sz="2400" dirty="0" smtClean="0"/>
              <a:t>como consecuencia de una </a:t>
            </a:r>
            <a:r>
              <a:rPr lang="es-MX" sz="2400" b="1" dirty="0" smtClean="0"/>
              <a:t>ampliación</a:t>
            </a:r>
            <a:r>
              <a:rPr lang="es-MX" sz="2400" dirty="0" smtClean="0"/>
              <a:t>, se deberá tramitar o actualizar el oficio de autorización emitido por la</a:t>
            </a:r>
          </a:p>
          <a:p>
            <a:r>
              <a:rPr lang="es-MX" sz="2400" dirty="0" smtClean="0"/>
              <a:t>Dirección de Telecomunicaciones y anexar fotocopia</a:t>
            </a:r>
          </a:p>
          <a:p>
            <a:r>
              <a:rPr lang="es-MX" sz="2400" dirty="0" smtClean="0"/>
              <a:t> de la solicitud de Adecuación al POA 2014.</a:t>
            </a:r>
          </a:p>
          <a:p>
            <a:endParaRPr lang="es-MX" sz="2400" dirty="0"/>
          </a:p>
        </p:txBody>
      </p:sp>
      <p:pic>
        <p:nvPicPr>
          <p:cNvPr id="19459" name="Picture 3" descr="C:\Documents and Settings\HP_Administrator\Local Settings\Temporary Internet Files\Content.IE5\NHR41TMD\MC90044189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5181600"/>
            <a:ext cx="1511845" cy="1400175"/>
          </a:xfrm>
          <a:prstGeom prst="rect">
            <a:avLst/>
          </a:prstGeom>
          <a:noFill/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9" name="Picture 3" descr="logo_tec_color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 txBox="1">
            <a:spLocks/>
          </p:cNvSpPr>
          <p:nvPr/>
        </p:nvSpPr>
        <p:spPr>
          <a:xfrm>
            <a:off x="457200" y="1600201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CAPITULO  4000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04800" y="23622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MX" sz="2400" dirty="0" smtClean="0"/>
              <a:t> La partida </a:t>
            </a:r>
            <a:r>
              <a:rPr lang="es-MX" sz="2400" b="1" dirty="0" smtClean="0"/>
              <a:t>44101</a:t>
            </a:r>
            <a:r>
              <a:rPr lang="es-MX" sz="2400" dirty="0" smtClean="0"/>
              <a:t> </a:t>
            </a:r>
            <a:r>
              <a:rPr lang="es-MX" dirty="0" smtClean="0"/>
              <a:t>(Gastos relacionados con actividades culturales y deportivas)</a:t>
            </a:r>
            <a:r>
              <a:rPr lang="es-MX" sz="2400" dirty="0" smtClean="0"/>
              <a:t>, considera el costo de participación,  organización, hospedaje, alimentos y transporte a los eventos en cualquiera de sus etapas.</a:t>
            </a:r>
            <a:endParaRPr lang="es-MX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04800" y="38862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MX" sz="2400" dirty="0" smtClean="0"/>
              <a:t> La partida </a:t>
            </a:r>
            <a:r>
              <a:rPr lang="es-MX" sz="2400" b="1" dirty="0" smtClean="0"/>
              <a:t>44102,</a:t>
            </a:r>
            <a:r>
              <a:rPr lang="es-MX" sz="2400" dirty="0" smtClean="0"/>
              <a:t> Gastos por eventos académicos, que considera gastos de traslado, hospedaje y alimentos de alumnos, a los eventos en cualquiera de sus etapas.</a:t>
            </a:r>
            <a:endParaRPr lang="es-MX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57200" y="518160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MX" sz="2400" dirty="0" smtClean="0"/>
              <a:t> </a:t>
            </a:r>
            <a:r>
              <a:rPr lang="es-MX" dirty="0" smtClean="0"/>
              <a:t>El costo de los docentes responsables de los grupos, de deberá contemplar en las partidas presupuestales del concepto 37000 (servicio de traslado y viáticos), según corresponda.</a:t>
            </a:r>
            <a:endParaRPr lang="es-MX" dirty="0"/>
          </a:p>
        </p:txBody>
      </p:sp>
      <p:pic>
        <p:nvPicPr>
          <p:cNvPr id="20487" name="Picture 7" descr="C:\Documents and Settings\HP_Administrator\Local Settings\Temporary Internet Files\Content.IE5\CRYYFV3U\MC90044193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19200"/>
            <a:ext cx="754196" cy="685800"/>
          </a:xfrm>
          <a:prstGeom prst="rect">
            <a:avLst/>
          </a:prstGeom>
          <a:noFill/>
        </p:spPr>
      </p:pic>
      <p:pic>
        <p:nvPicPr>
          <p:cNvPr id="20488" name="Picture 8" descr="C:\Documents and Settings\HP_Administrator\Local Settings\Temporary Internet Files\Content.IE5\NHR41TMD\MC90044190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0065" y="4114800"/>
            <a:ext cx="1003935" cy="885825"/>
          </a:xfrm>
          <a:prstGeom prst="rect">
            <a:avLst/>
          </a:prstGeom>
          <a:noFill/>
        </p:spPr>
      </p:pic>
      <p:pic>
        <p:nvPicPr>
          <p:cNvPr id="20489" name="Picture 9" descr="C:\Documents and Settings\HP_Administrator\Local Settings\Temporary Internet Files\Content.IE5\X56OSLR1\MC90044191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0380" y="5959202"/>
            <a:ext cx="1393620" cy="898798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12" name="Picture 3" descr="logo_tec_color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 txBox="1">
            <a:spLocks/>
          </p:cNvSpPr>
          <p:nvPr/>
        </p:nvSpPr>
        <p:spPr>
          <a:xfrm>
            <a:off x="457200" y="1600201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CAPITULO  5000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09600" y="22098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Las partidas que empiezan con 5, son partidas que corresponden a Activo Fijo y/o propiedades,  por ejemplo 51101, 52201, 57701, etc.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457200" y="2971800"/>
            <a:ext cx="8305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Para las partidas:</a:t>
            </a:r>
          </a:p>
          <a:p>
            <a:endParaRPr lang="es-MX" dirty="0" smtClean="0"/>
          </a:p>
          <a:p>
            <a:r>
              <a:rPr lang="es-MX" dirty="0" smtClean="0"/>
              <a:t>	</a:t>
            </a:r>
            <a:r>
              <a:rPr lang="es-MX" b="1" dirty="0" smtClean="0"/>
              <a:t>51501</a:t>
            </a:r>
            <a:r>
              <a:rPr lang="es-MX" dirty="0" smtClean="0"/>
              <a:t> (Bienes informáticos)</a:t>
            </a:r>
          </a:p>
          <a:p>
            <a:r>
              <a:rPr lang="es-MX" dirty="0" smtClean="0"/>
              <a:t>	</a:t>
            </a:r>
            <a:r>
              <a:rPr lang="es-MX" b="1" dirty="0" smtClean="0"/>
              <a:t>56501</a:t>
            </a:r>
            <a:r>
              <a:rPr lang="es-MX" dirty="0" smtClean="0"/>
              <a:t> (Equipos y aparatos de comunicación y telecomunicaciones)</a:t>
            </a:r>
          </a:p>
          <a:p>
            <a:r>
              <a:rPr lang="es-MX" dirty="0" smtClean="0"/>
              <a:t>	</a:t>
            </a:r>
            <a:r>
              <a:rPr lang="es-MX" b="1" dirty="0" smtClean="0"/>
              <a:t>59101</a:t>
            </a:r>
            <a:r>
              <a:rPr lang="es-MX" dirty="0" smtClean="0"/>
              <a:t> (Software) </a:t>
            </a:r>
            <a:r>
              <a:rPr lang="es-MX" sz="1400" dirty="0" smtClean="0"/>
              <a:t>“licencias para software de tiempo ilimitado y mayores  a un año”</a:t>
            </a:r>
          </a:p>
          <a:p>
            <a:r>
              <a:rPr lang="es-MX" dirty="0" smtClean="0"/>
              <a:t>	</a:t>
            </a:r>
            <a:r>
              <a:rPr lang="es-MX" b="1" dirty="0" smtClean="0"/>
              <a:t>59701</a:t>
            </a:r>
            <a:r>
              <a:rPr lang="es-MX" dirty="0" smtClean="0"/>
              <a:t> (Licencias informáticas e intelectuales) </a:t>
            </a:r>
            <a:r>
              <a:rPr lang="es-MX" sz="1400" dirty="0" smtClean="0"/>
              <a:t>“licencias para diseño de 		                software especializados y para uso especializado del  Instituto o Centro”</a:t>
            </a:r>
          </a:p>
          <a:p>
            <a:endParaRPr lang="es-MX" sz="1400" dirty="0" smtClean="0"/>
          </a:p>
          <a:p>
            <a:r>
              <a:rPr lang="es-MX" dirty="0" smtClean="0"/>
              <a:t>En caso de un</a:t>
            </a:r>
            <a:r>
              <a:rPr lang="es-MX" b="1" dirty="0" smtClean="0"/>
              <a:t> AUMENTO  </a:t>
            </a:r>
            <a:r>
              <a:rPr lang="es-MX" dirty="0" smtClean="0"/>
              <a:t>en la Adecuación, se deberá tramitar o actualizar previamente el oficio de autorización emitido por la Dirección de Telecomunicaciones de la DGEST.</a:t>
            </a:r>
            <a:endParaRPr lang="es-MX" dirty="0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10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Marcador de contenido"/>
          <p:cNvSpPr txBox="1">
            <a:spLocks/>
          </p:cNvSpPr>
          <p:nvPr/>
        </p:nvSpPr>
        <p:spPr>
          <a:xfrm>
            <a:off x="457200" y="16002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MX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</a:t>
            </a:r>
            <a:r>
              <a:rPr kumimoji="0" lang="es-MX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…..CAPITULO</a:t>
            </a: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5000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09600" y="2286000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Cuando se presupuestan proyectores multimedia </a:t>
            </a:r>
            <a:r>
              <a:rPr lang="es-MX" sz="2000" b="1" dirty="0" smtClean="0"/>
              <a:t>“</a:t>
            </a:r>
            <a:r>
              <a:rPr lang="es-MX" sz="2000" b="1" dirty="0" smtClean="0">
                <a:solidFill>
                  <a:srgbClr val="0070C0"/>
                </a:solidFill>
              </a:rPr>
              <a:t>CAÑONES</a:t>
            </a:r>
            <a:r>
              <a:rPr lang="es-MX" sz="2000" b="1" dirty="0" smtClean="0"/>
              <a:t>”</a:t>
            </a:r>
            <a:r>
              <a:rPr lang="es-MX" sz="2000" dirty="0" smtClean="0"/>
              <a:t>, estos deberán clasificarse en la partida </a:t>
            </a:r>
            <a:r>
              <a:rPr lang="es-MX" sz="2000" b="1" dirty="0" smtClean="0">
                <a:solidFill>
                  <a:srgbClr val="0070C0"/>
                </a:solidFill>
              </a:rPr>
              <a:t>51501</a:t>
            </a:r>
            <a:r>
              <a:rPr lang="es-MX" sz="2000" dirty="0" smtClean="0"/>
              <a:t> (bienes informáticos). Si es un proyector de acetatos entonces deberá utilizarse la partida </a:t>
            </a:r>
            <a:r>
              <a:rPr lang="es-MX" sz="2000" b="1" dirty="0" smtClean="0"/>
              <a:t>52101 </a:t>
            </a:r>
            <a:r>
              <a:rPr lang="es-MX" sz="2000" dirty="0" smtClean="0"/>
              <a:t>(equipos y aparatos audiovisuales).</a:t>
            </a:r>
            <a:endParaRPr lang="es-MX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09600" y="3810000"/>
            <a:ext cx="8305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Los equipos para </a:t>
            </a:r>
            <a:r>
              <a:rPr lang="es-MX" b="1" dirty="0" smtClean="0">
                <a:solidFill>
                  <a:schemeClr val="accent6">
                    <a:lumMod val="75000"/>
                  </a:schemeClr>
                </a:solidFill>
              </a:rPr>
              <a:t>aire acondicionado para áreas pequeñas</a:t>
            </a:r>
            <a:r>
              <a:rPr lang="es-MX" dirty="0" smtClean="0"/>
              <a:t>, como minisplit o de ventana,  deberán programarse en la partida</a:t>
            </a: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MX" b="1" dirty="0" smtClean="0">
                <a:solidFill>
                  <a:schemeClr val="accent6">
                    <a:lumMod val="75000"/>
                  </a:schemeClr>
                </a:solidFill>
              </a:rPr>
              <a:t>51901 </a:t>
            </a:r>
            <a:r>
              <a:rPr lang="es-MX" dirty="0" smtClean="0"/>
              <a:t>(equipos administrativos).</a:t>
            </a:r>
          </a:p>
          <a:p>
            <a:endParaRPr lang="es-MX" dirty="0" smtClean="0"/>
          </a:p>
          <a:p>
            <a:r>
              <a:rPr lang="es-MX" dirty="0" smtClean="0"/>
              <a:t>Y  los sistemas de </a:t>
            </a:r>
            <a:r>
              <a:rPr lang="es-MX" b="1" dirty="0" smtClean="0">
                <a:solidFill>
                  <a:srgbClr val="00B050"/>
                </a:solidFill>
              </a:rPr>
              <a:t>aire acondicionado para áreas grandes</a:t>
            </a:r>
            <a:r>
              <a:rPr lang="es-MX" dirty="0" smtClean="0">
                <a:solidFill>
                  <a:srgbClr val="00B050"/>
                </a:solidFill>
              </a:rPr>
              <a:t> </a:t>
            </a:r>
            <a:r>
              <a:rPr lang="es-MX" dirty="0" smtClean="0"/>
              <a:t>deberán programarse en la partida </a:t>
            </a:r>
            <a:r>
              <a:rPr lang="es-MX" dirty="0" smtClean="0">
                <a:solidFill>
                  <a:srgbClr val="00B050"/>
                </a:solidFill>
              </a:rPr>
              <a:t> </a:t>
            </a:r>
            <a:r>
              <a:rPr lang="es-MX" b="1" dirty="0" smtClean="0">
                <a:solidFill>
                  <a:srgbClr val="00B050"/>
                </a:solidFill>
              </a:rPr>
              <a:t>56401</a:t>
            </a:r>
            <a:r>
              <a:rPr lang="es-MX" dirty="0" smtClean="0">
                <a:solidFill>
                  <a:srgbClr val="00B050"/>
                </a:solidFill>
              </a:rPr>
              <a:t> </a:t>
            </a:r>
            <a:r>
              <a:rPr lang="es-MX" dirty="0" smtClean="0"/>
              <a:t>(sistemas de aire acondicionado, calefacción y de refrigeración industrial y comercial) de paquete o multisplit</a:t>
            </a:r>
            <a:r>
              <a:rPr lang="es-MX" sz="2400" dirty="0" smtClean="0"/>
              <a:t>.</a:t>
            </a:r>
            <a:endParaRPr lang="es-MX" sz="2400" dirty="0"/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11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3400" y="28194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 </a:t>
            </a:r>
            <a:r>
              <a:rPr lang="es-MX" sz="2000" dirty="0" smtClean="0"/>
              <a:t>Parea efecto de solicitar  insumos del capitulo 5000, es importante consultar el CABM vigente , solicitar asesoría al Dpto. de Rec Mat y Serv (Adriana)</a:t>
            </a:r>
            <a:endParaRPr lang="es-MX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533400" y="42672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La justificación  de los bienes será en función de la necesidad, ree</a:t>
            </a:r>
            <a:r>
              <a:rPr lang="es-MX" sz="2000" dirty="0" smtClean="0"/>
              <a:t>mplazo por deterioro u obsolescencia y  especificará la motivación  para la adquisición y  el área de destino.</a:t>
            </a:r>
            <a:endParaRPr lang="es-MX" sz="2000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7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Marcador de contenido"/>
          <p:cNvSpPr txBox="1">
            <a:spLocks/>
          </p:cNvSpPr>
          <p:nvPr/>
        </p:nvSpPr>
        <p:spPr>
          <a:xfrm>
            <a:off x="457200" y="16002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MX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</a:t>
            </a:r>
            <a:r>
              <a:rPr kumimoji="0" lang="es-MX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…..CAPITULO</a:t>
            </a: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5000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 txBox="1">
            <a:spLocks/>
          </p:cNvSpPr>
          <p:nvPr/>
        </p:nvSpPr>
        <p:spPr>
          <a:xfrm>
            <a:off x="457200" y="1600201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MX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</a:t>
            </a:r>
            <a:r>
              <a:rPr kumimoji="0" lang="es-MX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…..</a:t>
            </a: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CAPITULO  5000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09600" y="2209800"/>
            <a:ext cx="78486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Si se modifica el capitulo 5000, se deberá requisitar o actualizar  y adjuntar a la solicitud de la Adecuación al POA 2014 el formato denominado </a:t>
            </a:r>
          </a:p>
          <a:p>
            <a:endParaRPr lang="es-MX" sz="2400" dirty="0" smtClean="0"/>
          </a:p>
          <a:p>
            <a:pPr algn="ctr"/>
            <a:r>
              <a:rPr lang="es-MX" sz="2000" b="1" i="1" dirty="0" smtClean="0"/>
              <a:t> “DESGLOSE DEL PRESUPUESTO DE INVERSIÓN</a:t>
            </a:r>
          </a:p>
          <a:p>
            <a:pPr algn="ctr"/>
            <a:r>
              <a:rPr lang="es-MX" sz="2000" b="1" i="1" dirty="0" smtClean="0"/>
              <a:t> CON CARGO A INGRESOS PROPIOS” </a:t>
            </a:r>
          </a:p>
          <a:p>
            <a:endParaRPr lang="es-MX" sz="2400" dirty="0" smtClean="0"/>
          </a:p>
          <a:p>
            <a:r>
              <a:rPr lang="es-MX" sz="2400" dirty="0" smtClean="0"/>
              <a:t>(capitulo 5000) 513-PR-14-A03, el cual se encuentra disponible en la sección del Sistema de Gestión de la Calidad del Portal de la DGEST.</a:t>
            </a:r>
            <a:endParaRPr lang="es-MX" sz="2400" dirty="0"/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9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 txBox="1">
            <a:spLocks/>
          </p:cNvSpPr>
          <p:nvPr/>
        </p:nvSpPr>
        <p:spPr>
          <a:xfrm>
            <a:off x="457200" y="1600201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s-MX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PARA</a:t>
            </a:r>
            <a:r>
              <a:rPr kumimoji="0" lang="es-MX" sz="20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MX" sz="2000" b="1" dirty="0" smtClean="0">
                <a:solidFill>
                  <a:srgbClr val="0070C0"/>
                </a:solidFill>
              </a:rPr>
              <a:t>DEL LLENADO EL </a:t>
            </a:r>
            <a:r>
              <a:rPr kumimoji="0" lang="es-MX" sz="20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FORMATO DE SOLICITUD DE ADECUACIÓN DEBERÁN OBSERVAR LO SIGUIENTE:</a:t>
            </a:r>
            <a:endParaRPr kumimoji="0" lang="es-MX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57200" y="2286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a)   Las partidas presupuestales la deberán anotar de forma ascendente, ordenada por proceso estratégico.</a:t>
            </a:r>
            <a:endParaRPr lang="es-MX" sz="2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57200" y="3071415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b)   En la columna del presupuesto autorizado, deberán anotar el monto original de la partida presupuestal del  proceso estratégico.</a:t>
            </a:r>
            <a:endParaRPr lang="es-MX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457200" y="4164607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c)    Una partida presupuestal de un mismo proceso estratégico, no deberá considerar las dos afectaciones, tanto reducción como ampliación. </a:t>
            </a:r>
            <a:endParaRPr lang="es-MX" sz="2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57200" y="52578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d)    La columna de justificación deberá ser por partida presupuestal considerando la meta afectada y la justificación de la reducción o ampliación, según corresponda.</a:t>
            </a:r>
            <a:endParaRPr lang="es-MX" sz="2000" dirty="0"/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12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 txBox="1">
            <a:spLocks/>
          </p:cNvSpPr>
          <p:nvPr/>
        </p:nvSpPr>
        <p:spPr>
          <a:xfrm>
            <a:off x="457200" y="1600201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s-MX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</a:t>
            </a:r>
            <a:r>
              <a:rPr kumimoji="0" lang="es-MX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ADEMÁS</a:t>
            </a:r>
            <a:r>
              <a:rPr lang="es-MX" sz="2200" b="1" noProof="0" dirty="0" smtClean="0">
                <a:solidFill>
                  <a:srgbClr val="0070C0"/>
                </a:solidFill>
              </a:rPr>
              <a:t>, DEBERÁN CONSIDERAR LO SIGUIENTE</a:t>
            </a:r>
            <a:r>
              <a:rPr kumimoji="0" lang="es-MX" sz="22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s-MX" sz="2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81000" y="20574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1.- La solicitud de Adecuación al POA, sólo lo relativo a Ingresos Propios.</a:t>
            </a:r>
            <a:endParaRPr lang="es-MX" sz="2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81000" y="28956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2.- Atender los lineamientos señalados en el Procedimiento: </a:t>
            </a:r>
            <a:r>
              <a:rPr lang="es-MX" sz="1600" i="1" dirty="0" smtClean="0"/>
              <a:t>Autorización del Programa Operativo Anual, formulado y propuesto por los Instituto Tecnológicos, Centros y Direcciones de Áreas de la DGEST</a:t>
            </a:r>
            <a:r>
              <a:rPr lang="es-MX" sz="2000" dirty="0" smtClean="0"/>
              <a:t>, que se encuentra disponible en la sección del Sistema de Gestión de la Calidad del portal de la DGEST.</a:t>
            </a:r>
            <a:endParaRPr lang="es-MX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04800" y="44958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3.- No afectar el cumplimiento de las METAS, que sustenten el PTA y el POA autorizados para el plantel, en el ejercicio fiscal correspondiente.</a:t>
            </a:r>
            <a:endParaRPr lang="es-MX" sz="2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381000" y="56388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4.- El total de la solicitud de Adecuación al POA, no deberá exceder el 40% del POA autorizado.             </a:t>
            </a:r>
            <a:r>
              <a:rPr lang="es-MX" sz="1600" dirty="0" smtClean="0"/>
              <a:t>(6’638,575.00 / 25’711,933.00 =5%)</a:t>
            </a:r>
            <a:endParaRPr lang="es-MX" sz="1600" dirty="0"/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457200"/>
          </a:xfrm>
        </p:spPr>
        <p:txBody>
          <a:bodyPr>
            <a:normAutofit/>
          </a:bodyPr>
          <a:lstStyle/>
          <a:p>
            <a:pPr algn="ctr"/>
            <a:r>
              <a:rPr lang="es-MX" sz="1800" dirty="0" smtClean="0"/>
              <a:t>ADECUACIÓN AL POA-2014</a:t>
            </a:r>
            <a:endParaRPr lang="es-MX" sz="1800" dirty="0"/>
          </a:p>
        </p:txBody>
      </p:sp>
      <p:pic>
        <p:nvPicPr>
          <p:cNvPr id="12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1524000"/>
            <a:ext cx="2895600" cy="479425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FORMATO:</a:t>
            </a:r>
            <a:endParaRPr lang="es-MX" dirty="0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533400" y="228600"/>
            <a:ext cx="7162800" cy="4572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ADECUACIÓN AL POA-2014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/>
          <a:srcRect l="823" t="21810" r="43997" b="11296"/>
          <a:stretch>
            <a:fillRect/>
          </a:stretch>
        </p:blipFill>
        <p:spPr bwMode="auto">
          <a:xfrm>
            <a:off x="1219200" y="1981200"/>
            <a:ext cx="6858000" cy="4206922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533400" y="228600"/>
            <a:ext cx="7162800" cy="4572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ADECUACIÓN AL POA-2014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2 Marcador de contenido"/>
          <p:cNvSpPr txBox="1">
            <a:spLocks/>
          </p:cNvSpPr>
          <p:nvPr/>
        </p:nvSpPr>
        <p:spPr>
          <a:xfrm>
            <a:off x="304800" y="14478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s-MX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</a:t>
            </a:r>
            <a:r>
              <a:rPr lang="es-MX" sz="2200" b="1" noProof="0" dirty="0" smtClean="0">
                <a:solidFill>
                  <a:srgbClr val="0070C0"/>
                </a:solidFill>
              </a:rPr>
              <a:t>COMPROMISOS</a:t>
            </a:r>
            <a:r>
              <a:rPr kumimoji="0" lang="es-MX" sz="22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s-MX" sz="2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14400" y="21336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1.- Entregar al departamento de Planeación los documentos debidamente  requisitados a más tardar el próximo viernes </a:t>
            </a:r>
          </a:p>
          <a:p>
            <a:pPr marL="342900" indent="-342900"/>
            <a:r>
              <a:rPr lang="es-MX" sz="2000" dirty="0" smtClean="0"/>
              <a:t>      12 de mayo del presente.</a:t>
            </a:r>
            <a:endParaRPr lang="es-MX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914400" y="3313212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2.- En  caso de solicitar modificación (aumentar) a las partidas</a:t>
            </a:r>
          </a:p>
          <a:p>
            <a:pPr marL="342900" indent="-342900"/>
            <a:r>
              <a:rPr lang="es-MX" sz="2000" dirty="0" smtClean="0"/>
              <a:t>      que requieran solicitud de parte de la Dirección de Telecomunicaciones, efectuar tramite a través del Centro de Computo (Chelis).</a:t>
            </a:r>
            <a:endParaRPr lang="es-MX" sz="20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914400" y="4800600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3.- Si requiere adecuar partidas del 24000 (material y artículos de construcción y reparación), independientemente del monto considerado, elaborar llenado del formato antes indicado para </a:t>
            </a:r>
          </a:p>
          <a:p>
            <a:pPr marL="342900" indent="-342900"/>
            <a:r>
              <a:rPr lang="es-MX" sz="2000" dirty="0" smtClean="0"/>
              <a:t>      tal efecto.</a:t>
            </a:r>
            <a:endParaRPr lang="es-MX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533400" y="228600"/>
            <a:ext cx="7162800" cy="4572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ADECUACIÓN AL POA-2014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 descr="logo_tec_colo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304800"/>
            <a:ext cx="445477" cy="64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4114800" y="41148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MX" sz="2000" dirty="0" smtClean="0"/>
              <a:t>Gracias por su atención!!!!</a:t>
            </a:r>
            <a:endParaRPr lang="es-MX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1189</TotalTime>
  <Words>1399</Words>
  <Application>Microsoft Office PowerPoint</Application>
  <PresentationFormat>Presentación en pantalla (4:3)</PresentationFormat>
  <Paragraphs>152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Civil</vt:lpstr>
      <vt:lpstr>Diapositiva 1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ADECUACIÓN AL POA-2014</vt:lpstr>
      <vt:lpstr>FORMATO:</vt:lpstr>
      <vt:lpstr>Diapositiva 21</vt:lpstr>
      <vt:lpstr>Diapositiva 22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HP Authorized Customer</dc:creator>
  <cp:lastModifiedBy>Planeacion</cp:lastModifiedBy>
  <cp:revision>71</cp:revision>
  <dcterms:created xsi:type="dcterms:W3CDTF">2013-03-28T22:39:51Z</dcterms:created>
  <dcterms:modified xsi:type="dcterms:W3CDTF">2014-05-02T14:18:58Z</dcterms:modified>
</cp:coreProperties>
</file>