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3601B8FD-D553-4AA7-AA2B-717DED9864CC}" type="datetimeFigureOut">
              <a:rPr lang="es-MX" smtClean="0"/>
              <a:t>06/09/2017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3178552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601B8FD-D553-4AA7-AA2B-717DED9864CC}" type="datetimeFigureOut">
              <a:rPr lang="es-MX" smtClean="0"/>
              <a:t>06/09/2017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1289835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3601B8FD-D553-4AA7-AA2B-717DED9864CC}" type="datetimeFigureOut">
              <a:rPr lang="es-MX" smtClean="0"/>
              <a:t>06/09/2017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3118819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3601B8FD-D553-4AA7-AA2B-717DED9864CC}" type="datetimeFigureOut">
              <a:rPr lang="es-MX" smtClean="0"/>
              <a:t>06/09/2017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192068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3601B8FD-D553-4AA7-AA2B-717DED9864CC}" type="datetimeFigureOut">
              <a:rPr lang="es-MX" smtClean="0"/>
              <a:t>06/09/2017</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4276232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3601B8FD-D553-4AA7-AA2B-717DED9864CC}" type="datetimeFigureOut">
              <a:rPr lang="es-MX" smtClean="0"/>
              <a:t>06/09/2017</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268227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601B8FD-D553-4AA7-AA2B-717DED9864CC}" type="datetimeFigureOut">
              <a:rPr lang="es-MX" smtClean="0"/>
              <a:t>06/09/2017</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997500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601B8FD-D553-4AA7-AA2B-717DED9864CC}" type="datetimeFigureOut">
              <a:rPr lang="es-MX" smtClean="0"/>
              <a:t>06/09/2017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298561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601B8FD-D553-4AA7-AA2B-717DED9864CC}" type="datetimeFigureOut">
              <a:rPr lang="es-MX" smtClean="0"/>
              <a:t>06/09/2017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957205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601B8FD-D553-4AA7-AA2B-717DED9864CC}" type="datetimeFigureOut">
              <a:rPr lang="es-MX" smtClean="0"/>
              <a:t>06/09/2017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655209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601B8FD-D553-4AA7-AA2B-717DED9864CC}" type="datetimeFigureOut">
              <a:rPr lang="es-MX" smtClean="0"/>
              <a:t>06/09/2017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5E90967-3202-44AB-BA79-4C6078C0C6CE}" type="slidenum">
              <a:rPr lang="es-MX" smtClean="0"/>
              <a:t>‹Nº›</a:t>
            </a:fld>
            <a:endParaRPr lang="es-MX"/>
          </a:p>
        </p:txBody>
      </p:sp>
    </p:spTree>
    <p:extLst>
      <p:ext uri="{BB962C8B-B14F-4D97-AF65-F5344CB8AC3E}">
        <p14:creationId xmlns:p14="http://schemas.microsoft.com/office/powerpoint/2010/main" val="1877797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01B8FD-D553-4AA7-AA2B-717DED9864CC}" type="datetimeFigureOut">
              <a:rPr lang="es-MX" smtClean="0"/>
              <a:t>06/09/2017</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90967-3202-44AB-BA79-4C6078C0C6CE}" type="slidenum">
              <a:rPr lang="es-MX" smtClean="0"/>
              <a:t>‹Nº›</a:t>
            </a:fld>
            <a:endParaRPr lang="es-MX"/>
          </a:p>
        </p:txBody>
      </p:sp>
    </p:spTree>
    <p:extLst>
      <p:ext uri="{BB962C8B-B14F-4D97-AF65-F5344CB8AC3E}">
        <p14:creationId xmlns:p14="http://schemas.microsoft.com/office/powerpoint/2010/main" val="1616386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ctuw9B1fjmY" TargetMode="External"/><Relationship Id="rId2" Type="http://schemas.openxmlformats.org/officeDocument/2006/relationships/hyperlink" Target="https://www.youtube.com/watch?v=n1DtEFQzfAg" TargetMode="External"/><Relationship Id="rId1" Type="http://schemas.openxmlformats.org/officeDocument/2006/relationships/slideLayout" Target="../slideLayouts/slideLayout1.xml"/><Relationship Id="rId4" Type="http://schemas.openxmlformats.org/officeDocument/2006/relationships/hyperlink" Target="https://www.youtube.com/watch?v=FPfR9tQ1ks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rot="21112536">
            <a:off x="16032" y="599608"/>
            <a:ext cx="6773008" cy="707886"/>
          </a:xfrm>
          <a:prstGeom prst="rect">
            <a:avLst/>
          </a:prstGeom>
        </p:spPr>
        <p:txBody>
          <a:bodyPr wrap="none">
            <a:spAutoFit/>
          </a:bodyPr>
          <a:lstStyle/>
          <a:p>
            <a:r>
              <a:rPr lang="es-MX" sz="4000" b="0" i="0" dirty="0" smtClean="0">
                <a:solidFill>
                  <a:srgbClr val="000000"/>
                </a:solidFill>
                <a:effectLst/>
                <a:latin typeface="Lato"/>
              </a:rPr>
              <a:t>No hagas esfuerzos inútiles!!</a:t>
            </a:r>
            <a:endParaRPr lang="es-MX" sz="4000" dirty="0"/>
          </a:p>
        </p:txBody>
      </p:sp>
      <p:sp>
        <p:nvSpPr>
          <p:cNvPr id="7" name="Rectángulo 6"/>
          <p:cNvSpPr/>
          <p:nvPr/>
        </p:nvSpPr>
        <p:spPr>
          <a:xfrm rot="656786">
            <a:off x="7193508" y="466064"/>
            <a:ext cx="4976555" cy="707886"/>
          </a:xfrm>
          <a:prstGeom prst="rect">
            <a:avLst/>
          </a:prstGeom>
        </p:spPr>
        <p:txBody>
          <a:bodyPr wrap="none">
            <a:spAutoFit/>
          </a:bodyPr>
          <a:lstStyle/>
          <a:p>
            <a:r>
              <a:rPr lang="es-MX" sz="4000" b="0" i="0" dirty="0" smtClean="0">
                <a:solidFill>
                  <a:srgbClr val="000000"/>
                </a:solidFill>
                <a:effectLst/>
                <a:latin typeface="Lato"/>
              </a:rPr>
              <a:t>Compensador o </a:t>
            </a:r>
            <a:r>
              <a:rPr lang="es-MX" sz="4000" b="0" i="0" dirty="0" err="1" smtClean="0">
                <a:solidFill>
                  <a:srgbClr val="000000"/>
                </a:solidFill>
                <a:effectLst/>
                <a:latin typeface="Lato"/>
              </a:rPr>
              <a:t>Trim</a:t>
            </a:r>
            <a:endParaRPr lang="es-MX" sz="4000" dirty="0"/>
          </a:p>
        </p:txBody>
      </p:sp>
      <p:pic>
        <p:nvPicPr>
          <p:cNvPr id="1026" name="Picture 2" descr="Resultado de imagen para compensador av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0121" y="1782533"/>
            <a:ext cx="4697780" cy="4546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136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3218" y="2020341"/>
            <a:ext cx="11437034" cy="4247317"/>
          </a:xfrm>
          <a:prstGeom prst="rect">
            <a:avLst/>
          </a:prstGeom>
        </p:spPr>
        <p:txBody>
          <a:bodyPr wrap="square">
            <a:spAutoFit/>
          </a:bodyPr>
          <a:lstStyle/>
          <a:p>
            <a:pPr algn="just">
              <a:lnSpc>
                <a:spcPct val="150000"/>
              </a:lnSpc>
            </a:pPr>
            <a:r>
              <a:rPr lang="es-MX" b="0" i="0" dirty="0" smtClean="0">
                <a:solidFill>
                  <a:srgbClr val="000000"/>
                </a:solidFill>
                <a:effectLst/>
                <a:latin typeface="Lato"/>
              </a:rPr>
              <a:t>El secreto para mantener la velocidad y/o la altitud correcta radica en un uso adecuado del compensador. Cuando adquiera una nueva actitud de vuelo, no trabaje de forma inútil con los mandos, compense el avión. Salvo que tenga una gran experiencia, es raro que el movimiento sobre los mandos sea el exactamente requerido, normalmente tendrá que realizar pequeños ajustes. Pues bien, cuando crea tener la velocidad deseada compense el avión, dele un poco de tiempo a adaptarse a la nueva situación, reajuste y vuelva a compensar.</a:t>
            </a:r>
          </a:p>
          <a:p>
            <a:pPr algn="just">
              <a:lnSpc>
                <a:spcPct val="150000"/>
              </a:lnSpc>
            </a:pPr>
            <a:r>
              <a:rPr lang="es-MX" b="0" i="0" dirty="0" smtClean="0">
                <a:solidFill>
                  <a:srgbClr val="000000"/>
                </a:solidFill>
                <a:effectLst/>
                <a:latin typeface="Lato"/>
              </a:rPr>
              <a:t>Si los aviones se volaran con el compensador no necesitarían otros mandos, así que no caiga en el mal hábito de volar con el compensador. Los mandos no solo controlan el avión sino que a través de ellos podemos sentir el desarrollo del vuelo (esto no es algo metafísico, sino que tiene que ver con la presión que ejerce el flujo de aire y las fuerzas desarrolladas sobre las superficies aerodinámicas).</a:t>
            </a:r>
            <a:endParaRPr lang="es-MX" dirty="0"/>
          </a:p>
        </p:txBody>
      </p:sp>
      <p:sp>
        <p:nvSpPr>
          <p:cNvPr id="5" name="Rectángulo 4"/>
          <p:cNvSpPr/>
          <p:nvPr/>
        </p:nvSpPr>
        <p:spPr>
          <a:xfrm rot="21112536">
            <a:off x="16032" y="599608"/>
            <a:ext cx="6773008" cy="707886"/>
          </a:xfrm>
          <a:prstGeom prst="rect">
            <a:avLst/>
          </a:prstGeom>
        </p:spPr>
        <p:txBody>
          <a:bodyPr wrap="none">
            <a:spAutoFit/>
          </a:bodyPr>
          <a:lstStyle/>
          <a:p>
            <a:r>
              <a:rPr lang="es-MX" sz="4000" b="0" i="0" dirty="0" smtClean="0">
                <a:solidFill>
                  <a:srgbClr val="000000"/>
                </a:solidFill>
                <a:effectLst/>
                <a:latin typeface="Lato"/>
              </a:rPr>
              <a:t>No hagas esfuerzos inútiles!!</a:t>
            </a:r>
            <a:endParaRPr lang="es-MX" sz="4000" dirty="0"/>
          </a:p>
        </p:txBody>
      </p:sp>
      <p:sp>
        <p:nvSpPr>
          <p:cNvPr id="7" name="Rectángulo 6"/>
          <p:cNvSpPr/>
          <p:nvPr/>
        </p:nvSpPr>
        <p:spPr>
          <a:xfrm rot="506575">
            <a:off x="7190443" y="713144"/>
            <a:ext cx="4976555" cy="707886"/>
          </a:xfrm>
          <a:prstGeom prst="rect">
            <a:avLst/>
          </a:prstGeom>
        </p:spPr>
        <p:txBody>
          <a:bodyPr wrap="none">
            <a:spAutoFit/>
          </a:bodyPr>
          <a:lstStyle/>
          <a:p>
            <a:r>
              <a:rPr lang="es-MX" sz="4000" b="0" i="0" dirty="0" smtClean="0">
                <a:solidFill>
                  <a:srgbClr val="000000"/>
                </a:solidFill>
                <a:effectLst/>
                <a:latin typeface="Lato"/>
              </a:rPr>
              <a:t>Compensador o </a:t>
            </a:r>
            <a:r>
              <a:rPr lang="es-MX" sz="4000" b="0" i="0" dirty="0" err="1" smtClean="0">
                <a:solidFill>
                  <a:srgbClr val="000000"/>
                </a:solidFill>
                <a:effectLst/>
                <a:latin typeface="Lato"/>
              </a:rPr>
              <a:t>Trim</a:t>
            </a:r>
            <a:endParaRPr lang="es-MX" sz="4000" dirty="0"/>
          </a:p>
        </p:txBody>
      </p:sp>
    </p:spTree>
    <p:extLst>
      <p:ext uri="{BB962C8B-B14F-4D97-AF65-F5344CB8AC3E}">
        <p14:creationId xmlns:p14="http://schemas.microsoft.com/office/powerpoint/2010/main" val="49108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3218" y="2020341"/>
            <a:ext cx="11437034" cy="4247317"/>
          </a:xfrm>
          <a:prstGeom prst="rect">
            <a:avLst/>
          </a:prstGeom>
        </p:spPr>
        <p:txBody>
          <a:bodyPr wrap="square">
            <a:spAutoFit/>
          </a:bodyPr>
          <a:lstStyle/>
          <a:p>
            <a:pPr algn="just">
              <a:lnSpc>
                <a:spcPct val="150000"/>
              </a:lnSpc>
            </a:pPr>
            <a:r>
              <a:rPr lang="es-MX" b="1" dirty="0">
                <a:latin typeface="Arial" panose="020B0604020202020204" pitchFamily="34" charset="0"/>
                <a:cs typeface="Arial" panose="020B0604020202020204" pitchFamily="34" charset="0"/>
              </a:rPr>
              <a:t>Volar recto y nivelado el avión</a:t>
            </a:r>
            <a:r>
              <a:rPr lang="es-MX" dirty="0">
                <a:latin typeface="Arial" panose="020B0604020202020204" pitchFamily="34" charset="0"/>
                <a:cs typeface="Arial" panose="020B0604020202020204" pitchFamily="34" charset="0"/>
              </a:rPr>
              <a:t> es justamente lo que su nombre indica: mantener el avión en la dirección establecida mientras se mantiene una altitud constante. El desarrollo de esta habilidad es esencial durante todo el entrenamiento por lo que es importante establecer desde el comienzo unos hábitos </a:t>
            </a:r>
            <a:r>
              <a:rPr lang="es-MX" dirty="0" smtClean="0">
                <a:latin typeface="Arial" panose="020B0604020202020204" pitchFamily="34" charset="0"/>
                <a:cs typeface="Arial" panose="020B0604020202020204" pitchFamily="34" charset="0"/>
              </a:rPr>
              <a:t>correctos.</a:t>
            </a:r>
          </a:p>
          <a:p>
            <a:pPr algn="just" fontAlgn="base">
              <a:lnSpc>
                <a:spcPct val="150000"/>
              </a:lnSpc>
            </a:pPr>
            <a:endParaRPr lang="es-MX" dirty="0" smtClean="0">
              <a:latin typeface="Arial" panose="020B0604020202020204" pitchFamily="34" charset="0"/>
              <a:cs typeface="Arial" panose="020B0604020202020204" pitchFamily="34" charset="0"/>
            </a:endParaRPr>
          </a:p>
          <a:p>
            <a:pPr algn="just" fontAlgn="base">
              <a:lnSpc>
                <a:spcPct val="150000"/>
              </a:lnSpc>
            </a:pPr>
            <a:r>
              <a:rPr lang="es-MX" dirty="0" smtClean="0">
                <a:latin typeface="Arial" panose="020B0604020202020204" pitchFamily="34" charset="0"/>
                <a:cs typeface="Arial" panose="020B0604020202020204" pitchFamily="34" charset="0"/>
              </a:rPr>
              <a:t>Volar </a:t>
            </a:r>
            <a:r>
              <a:rPr lang="es-MX" dirty="0">
                <a:latin typeface="Arial" panose="020B0604020202020204" pitchFamily="34" charset="0"/>
                <a:cs typeface="Arial" panose="020B0604020202020204" pitchFamily="34" charset="0"/>
              </a:rPr>
              <a:t>de forma estable parece sencillo desde el suelo, pero una vez en el aire el futuro piloto podrá comprobar lo fácil que resulta encontrarse con unos pies de más o de menos, o que no es tan sencillo mantener una velocidad concreta sin perder o ganar altitud. No es que mantener el vuelo recto y nivelado sea complicado, pero tampoco es tan simple como pudiera creerse.</a:t>
            </a:r>
          </a:p>
          <a:p>
            <a:pPr algn="just" fontAlgn="base">
              <a:lnSpc>
                <a:spcPct val="150000"/>
              </a:lnSpc>
            </a:pPr>
            <a:r>
              <a:rPr lang="es-MX" dirty="0">
                <a:latin typeface="Arial" panose="020B0604020202020204" pitchFamily="34" charset="0"/>
                <a:cs typeface="Arial" panose="020B0604020202020204" pitchFamily="34" charset="0"/>
              </a:rPr>
              <a:t>Volar recto y nivelado requiere dos cosas: (a) mantener una </a:t>
            </a:r>
            <a:r>
              <a:rPr lang="es-MX" b="1" dirty="0">
                <a:latin typeface="Arial" panose="020B0604020202020204" pitchFamily="34" charset="0"/>
                <a:cs typeface="Arial" panose="020B0604020202020204" pitchFamily="34" charset="0"/>
              </a:rPr>
              <a:t>altitud constante </a:t>
            </a:r>
            <a:r>
              <a:rPr lang="es-MX" dirty="0">
                <a:latin typeface="Arial" panose="020B0604020202020204" pitchFamily="34" charset="0"/>
                <a:cs typeface="Arial" panose="020B0604020202020204" pitchFamily="34" charset="0"/>
              </a:rPr>
              <a:t>y (b) seguir una </a:t>
            </a:r>
            <a:r>
              <a:rPr lang="es-MX" b="1" dirty="0">
                <a:latin typeface="Arial" panose="020B0604020202020204" pitchFamily="34" charset="0"/>
                <a:cs typeface="Arial" panose="020B0604020202020204" pitchFamily="34" charset="0"/>
              </a:rPr>
              <a:t>trayectoria rectilínea</a:t>
            </a:r>
            <a:r>
              <a:rPr lang="es-MX" dirty="0" smtClean="0">
                <a:latin typeface="Arial" panose="020B0604020202020204" pitchFamily="34" charset="0"/>
                <a:cs typeface="Arial" panose="020B0604020202020204" pitchFamily="34" charset="0"/>
              </a:rPr>
              <a:t>.</a:t>
            </a:r>
            <a:endParaRPr lang="es-MX" dirty="0">
              <a:latin typeface="Arial" panose="020B0604020202020204" pitchFamily="34" charset="0"/>
              <a:cs typeface="Arial" panose="020B0604020202020204" pitchFamily="34" charset="0"/>
            </a:endParaRPr>
          </a:p>
        </p:txBody>
      </p:sp>
      <p:sp>
        <p:nvSpPr>
          <p:cNvPr id="5" name="Rectángulo 4"/>
          <p:cNvSpPr/>
          <p:nvPr/>
        </p:nvSpPr>
        <p:spPr>
          <a:xfrm rot="21112536">
            <a:off x="16032" y="599608"/>
            <a:ext cx="6773008" cy="707886"/>
          </a:xfrm>
          <a:prstGeom prst="rect">
            <a:avLst/>
          </a:prstGeom>
        </p:spPr>
        <p:txBody>
          <a:bodyPr wrap="none">
            <a:spAutoFit/>
          </a:bodyPr>
          <a:lstStyle/>
          <a:p>
            <a:r>
              <a:rPr lang="es-MX" sz="4000" b="0" i="0" dirty="0" smtClean="0">
                <a:solidFill>
                  <a:srgbClr val="000000"/>
                </a:solidFill>
                <a:effectLst/>
                <a:latin typeface="Lato"/>
              </a:rPr>
              <a:t>No hagas esfuerzos inútiles!!</a:t>
            </a:r>
            <a:endParaRPr lang="es-MX" sz="4000" dirty="0"/>
          </a:p>
        </p:txBody>
      </p:sp>
      <p:sp>
        <p:nvSpPr>
          <p:cNvPr id="7" name="Rectángulo 6"/>
          <p:cNvSpPr/>
          <p:nvPr/>
        </p:nvSpPr>
        <p:spPr>
          <a:xfrm rot="506575">
            <a:off x="7190443" y="713144"/>
            <a:ext cx="4976555" cy="707886"/>
          </a:xfrm>
          <a:prstGeom prst="rect">
            <a:avLst/>
          </a:prstGeom>
        </p:spPr>
        <p:txBody>
          <a:bodyPr wrap="none">
            <a:spAutoFit/>
          </a:bodyPr>
          <a:lstStyle/>
          <a:p>
            <a:r>
              <a:rPr lang="es-MX" sz="4000" b="0" i="0" dirty="0" smtClean="0">
                <a:solidFill>
                  <a:srgbClr val="000000"/>
                </a:solidFill>
                <a:effectLst/>
                <a:latin typeface="Lato"/>
              </a:rPr>
              <a:t>Compensador o </a:t>
            </a:r>
            <a:r>
              <a:rPr lang="es-MX" sz="4000" b="0" i="0" dirty="0" err="1" smtClean="0">
                <a:solidFill>
                  <a:srgbClr val="000000"/>
                </a:solidFill>
                <a:effectLst/>
                <a:latin typeface="Lato"/>
              </a:rPr>
              <a:t>Trim</a:t>
            </a:r>
            <a:endParaRPr lang="es-MX" sz="4000" dirty="0"/>
          </a:p>
        </p:txBody>
      </p:sp>
    </p:spTree>
    <p:extLst>
      <p:ext uri="{BB962C8B-B14F-4D97-AF65-F5344CB8AC3E}">
        <p14:creationId xmlns:p14="http://schemas.microsoft.com/office/powerpoint/2010/main" val="4237869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247961"/>
            <a:ext cx="11437034" cy="5078313"/>
          </a:xfrm>
          <a:prstGeom prst="rect">
            <a:avLst/>
          </a:prstGeom>
        </p:spPr>
        <p:txBody>
          <a:bodyPr wrap="square">
            <a:spAutoFit/>
          </a:bodyPr>
          <a:lstStyle/>
          <a:p>
            <a:pPr fontAlgn="base">
              <a:lnSpc>
                <a:spcPct val="150000"/>
              </a:lnSpc>
            </a:pPr>
            <a:r>
              <a:rPr lang="es-MX" dirty="0" smtClean="0"/>
              <a:t>Volar </a:t>
            </a:r>
            <a:r>
              <a:rPr lang="es-MX" dirty="0"/>
              <a:t>con </a:t>
            </a:r>
            <a:r>
              <a:rPr lang="es-MX" dirty="0" smtClean="0"/>
              <a:t>altitud </a:t>
            </a:r>
            <a:r>
              <a:rPr lang="es-MX" dirty="0"/>
              <a:t>y velocidad constantes requiere el equilibrio de dos pares de fuerzas opuestas: empuje/resistencia y sustentación/peso. </a:t>
            </a:r>
            <a:r>
              <a:rPr lang="es-MX" dirty="0" smtClean="0"/>
              <a:t> Este </a:t>
            </a:r>
            <a:r>
              <a:rPr lang="es-MX" dirty="0"/>
              <a:t>balance de fuerzas se puede lograr bajo distintas combinaciones de cabeceo y potencia, es decir, se puede volar recto y nivelado con diferentes velocidades.</a:t>
            </a:r>
          </a:p>
          <a:p>
            <a:pPr fontAlgn="base">
              <a:lnSpc>
                <a:spcPct val="150000"/>
              </a:lnSpc>
            </a:pPr>
            <a:r>
              <a:rPr lang="es-MX" dirty="0" smtClean="0"/>
              <a:t>En </a:t>
            </a:r>
            <a:r>
              <a:rPr lang="es-MX" dirty="0"/>
              <a:t>vuelo recto y nivelado, cuanto mayor sea la velocidad mayor es la resistencia parásita y menor es la resistencia </a:t>
            </a:r>
            <a:r>
              <a:rPr lang="es-MX" dirty="0" smtClean="0"/>
              <a:t>inducida, </a:t>
            </a:r>
            <a:r>
              <a:rPr lang="es-MX" i="1" dirty="0" smtClean="0"/>
              <a:t>(</a:t>
            </a:r>
            <a:r>
              <a:rPr lang="es-MX" b="1" i="1" dirty="0" smtClean="0"/>
              <a:t>Resistencia inducida, </a:t>
            </a:r>
            <a:r>
              <a:rPr lang="es-MX" b="1" i="1" dirty="0"/>
              <a:t>indeseada pero inevitable, es un producto de la sustentación, y se incrementa en proporción directa al incremento del ángulo de </a:t>
            </a:r>
            <a:r>
              <a:rPr lang="es-MX" b="1" i="1" dirty="0" smtClean="0"/>
              <a:t>ataque y la Resistencia parásita, </a:t>
            </a:r>
            <a:r>
              <a:rPr lang="es-MX" b="1" i="1" dirty="0"/>
              <a:t>producida por las demás resistencias no relacionadas con la sustentación, como son: resistencia al avance de las partes del avión que sobresalen (fuselaje, tren de aterrizaje no retráctil, antenas de radio, etc.); entorpecimiento del flujo del aire en alas sucias por impacto de insectos o con formación de hielo; rozamiento o fricción superficial con el </a:t>
            </a:r>
            <a:r>
              <a:rPr lang="es-MX" b="1" i="1" dirty="0" smtClean="0"/>
              <a:t>aire, etc.</a:t>
            </a:r>
            <a:r>
              <a:rPr lang="es-MX" i="1" dirty="0" smtClean="0"/>
              <a:t>)</a:t>
            </a:r>
          </a:p>
          <a:p>
            <a:pPr fontAlgn="base">
              <a:lnSpc>
                <a:spcPct val="150000"/>
              </a:lnSpc>
            </a:pPr>
            <a:r>
              <a:rPr lang="es-MX" dirty="0" smtClean="0"/>
              <a:t>Como </a:t>
            </a:r>
            <a:r>
              <a:rPr lang="es-MX" dirty="0"/>
              <a:t>a medida que aumenta la velocidad, la resistencia parásita crece mientras que la inducida disminuye, hay un punto en que el total de las dos es el menor </a:t>
            </a:r>
            <a:r>
              <a:rPr lang="es-MX" dirty="0" smtClean="0"/>
              <a:t>posible, sino </a:t>
            </a:r>
            <a:r>
              <a:rPr lang="es-MX" dirty="0"/>
              <a:t>porque esta suele ser la velocidad de menor resistencia. Volar con alguna velocidad superior o inferior </a:t>
            </a:r>
            <a:r>
              <a:rPr lang="es-MX" dirty="0" smtClean="0"/>
              <a:t>implica </a:t>
            </a:r>
            <a:r>
              <a:rPr lang="es-MX" dirty="0"/>
              <a:t>mayor resistencia.</a:t>
            </a:r>
          </a:p>
        </p:txBody>
      </p:sp>
      <p:sp>
        <p:nvSpPr>
          <p:cNvPr id="5" name="Rectángulo 4"/>
          <p:cNvSpPr/>
          <p:nvPr/>
        </p:nvSpPr>
        <p:spPr>
          <a:xfrm rot="21112536">
            <a:off x="-138713" y="65036"/>
            <a:ext cx="6773008" cy="707886"/>
          </a:xfrm>
          <a:prstGeom prst="rect">
            <a:avLst/>
          </a:prstGeom>
        </p:spPr>
        <p:txBody>
          <a:bodyPr wrap="none">
            <a:spAutoFit/>
          </a:bodyPr>
          <a:lstStyle/>
          <a:p>
            <a:r>
              <a:rPr lang="es-MX" sz="4000" b="0" i="0" dirty="0" smtClean="0">
                <a:solidFill>
                  <a:srgbClr val="000000"/>
                </a:solidFill>
                <a:effectLst/>
                <a:latin typeface="Lato"/>
              </a:rPr>
              <a:t>No hagas esfuerzos inútiles!!</a:t>
            </a:r>
            <a:endParaRPr lang="es-MX" sz="4000" dirty="0"/>
          </a:p>
        </p:txBody>
      </p:sp>
      <p:sp>
        <p:nvSpPr>
          <p:cNvPr id="7" name="Rectángulo 6"/>
          <p:cNvSpPr/>
          <p:nvPr/>
        </p:nvSpPr>
        <p:spPr>
          <a:xfrm rot="506575">
            <a:off x="7387390" y="217723"/>
            <a:ext cx="4976555" cy="707886"/>
          </a:xfrm>
          <a:prstGeom prst="rect">
            <a:avLst/>
          </a:prstGeom>
        </p:spPr>
        <p:txBody>
          <a:bodyPr wrap="none">
            <a:spAutoFit/>
          </a:bodyPr>
          <a:lstStyle/>
          <a:p>
            <a:r>
              <a:rPr lang="es-MX" sz="4000" b="0" i="0" dirty="0" smtClean="0">
                <a:solidFill>
                  <a:srgbClr val="000000"/>
                </a:solidFill>
                <a:effectLst/>
                <a:latin typeface="Lato"/>
              </a:rPr>
              <a:t>Compensador o </a:t>
            </a:r>
            <a:r>
              <a:rPr lang="es-MX" sz="4000" b="0" i="0" dirty="0" err="1" smtClean="0">
                <a:solidFill>
                  <a:srgbClr val="000000"/>
                </a:solidFill>
                <a:effectLst/>
                <a:latin typeface="Lato"/>
              </a:rPr>
              <a:t>Trim</a:t>
            </a:r>
            <a:endParaRPr lang="es-MX" sz="4000" dirty="0"/>
          </a:p>
        </p:txBody>
      </p:sp>
    </p:spTree>
    <p:extLst>
      <p:ext uri="{BB962C8B-B14F-4D97-AF65-F5344CB8AC3E}">
        <p14:creationId xmlns:p14="http://schemas.microsoft.com/office/powerpoint/2010/main" val="1681381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82880" y="1287113"/>
            <a:ext cx="11802794" cy="5078313"/>
          </a:xfrm>
          <a:prstGeom prst="rect">
            <a:avLst/>
          </a:prstGeom>
        </p:spPr>
        <p:txBody>
          <a:bodyPr wrap="square">
            <a:spAutoFit/>
          </a:bodyPr>
          <a:lstStyle/>
          <a:p>
            <a:pPr algn="just" fontAlgn="base">
              <a:lnSpc>
                <a:spcPct val="150000"/>
              </a:lnSpc>
            </a:pPr>
            <a:r>
              <a:rPr lang="es-MX" sz="2000" dirty="0"/>
              <a:t>En aire no turbulento, volar recto y nivelado requiere un mínimo de control si el avión está bien compensado, pero en aire turbulento será necesario un mayor esfuerzo con los controles y una mayor coordinación para mantener rumbo, velocidad y altitud</a:t>
            </a:r>
            <a:r>
              <a:rPr lang="es-MX" sz="2000" dirty="0" smtClean="0"/>
              <a:t>.</a:t>
            </a:r>
          </a:p>
          <a:p>
            <a:pPr algn="just" fontAlgn="base">
              <a:lnSpc>
                <a:spcPct val="150000"/>
              </a:lnSpc>
            </a:pPr>
            <a:endParaRPr lang="es-MX" sz="2000" dirty="0"/>
          </a:p>
          <a:p>
            <a:pPr marL="285750" indent="-285750" algn="just" fontAlgn="base">
              <a:lnSpc>
                <a:spcPct val="150000"/>
              </a:lnSpc>
              <a:buFont typeface="Arial" panose="020B0604020202020204" pitchFamily="34" charset="0"/>
              <a:buChar char="•"/>
            </a:pPr>
            <a:r>
              <a:rPr lang="es-MX" sz="2000" dirty="0" smtClean="0"/>
              <a:t>El </a:t>
            </a:r>
            <a:r>
              <a:rPr lang="es-MX" sz="2000" dirty="0"/>
              <a:t>vuelo recto y nivelado consiste en mantener el avión en la dirección establecida, con las alas lateralmente niveladas mientras se mantiene una altitud constante</a:t>
            </a:r>
            <a:r>
              <a:rPr lang="es-MX" sz="2000" dirty="0" smtClean="0"/>
              <a:t>.</a:t>
            </a:r>
          </a:p>
          <a:p>
            <a:pPr marL="285750" indent="-285750" algn="just" fontAlgn="base">
              <a:lnSpc>
                <a:spcPct val="150000"/>
              </a:lnSpc>
              <a:buFont typeface="Arial" panose="020B0604020202020204" pitchFamily="34" charset="0"/>
              <a:buChar char="•"/>
            </a:pPr>
            <a:endParaRPr lang="es-MX" sz="2000" dirty="0"/>
          </a:p>
          <a:p>
            <a:pPr marL="285750" indent="-285750" algn="just" fontAlgn="base">
              <a:buFont typeface="Arial" panose="020B0604020202020204" pitchFamily="34" charset="0"/>
              <a:buChar char="•"/>
            </a:pPr>
            <a:r>
              <a:rPr lang="es-MX" sz="2000" dirty="0"/>
              <a:t>No haga esfuerzos inútiles, el secreto para mantener la velocidad y/o la </a:t>
            </a:r>
            <a:r>
              <a:rPr lang="es-MX" sz="2000" dirty="0" smtClean="0"/>
              <a:t>altitud </a:t>
            </a:r>
            <a:r>
              <a:rPr lang="es-MX" sz="2000" dirty="0"/>
              <a:t>radica en un uso adecuado del compensador.</a:t>
            </a:r>
          </a:p>
          <a:p>
            <a:pPr marL="285750" indent="-285750" algn="just" fontAlgn="base">
              <a:buFont typeface="Arial" panose="020B0604020202020204" pitchFamily="34" charset="0"/>
              <a:buChar char="•"/>
            </a:pPr>
            <a:endParaRPr lang="es-MX" sz="2000" dirty="0" smtClean="0"/>
          </a:p>
          <a:p>
            <a:pPr marL="285750" indent="-285750" algn="ctr" fontAlgn="base">
              <a:buFont typeface="Arial" panose="020B0604020202020204" pitchFamily="34" charset="0"/>
              <a:buChar char="•"/>
            </a:pPr>
            <a:r>
              <a:rPr lang="es-MX" sz="2400" dirty="0" smtClean="0"/>
              <a:t>“Es </a:t>
            </a:r>
            <a:r>
              <a:rPr lang="es-MX" sz="2400" dirty="0"/>
              <a:t>mejor realizar un pequeño ajuste ahora que uno mayor más tarde”</a:t>
            </a:r>
          </a:p>
          <a:p>
            <a:pPr algn="just" fontAlgn="base">
              <a:lnSpc>
                <a:spcPct val="150000"/>
              </a:lnSpc>
            </a:pPr>
            <a:endParaRPr lang="es-MX" sz="2000" dirty="0"/>
          </a:p>
        </p:txBody>
      </p:sp>
      <p:sp>
        <p:nvSpPr>
          <p:cNvPr id="5" name="Rectángulo 4"/>
          <p:cNvSpPr/>
          <p:nvPr/>
        </p:nvSpPr>
        <p:spPr>
          <a:xfrm rot="21112536">
            <a:off x="-138713" y="65036"/>
            <a:ext cx="6773008" cy="707886"/>
          </a:xfrm>
          <a:prstGeom prst="rect">
            <a:avLst/>
          </a:prstGeom>
        </p:spPr>
        <p:txBody>
          <a:bodyPr wrap="none">
            <a:spAutoFit/>
          </a:bodyPr>
          <a:lstStyle/>
          <a:p>
            <a:r>
              <a:rPr lang="es-MX" sz="4000" b="0" i="0" dirty="0" smtClean="0">
                <a:solidFill>
                  <a:srgbClr val="000000"/>
                </a:solidFill>
                <a:effectLst/>
                <a:latin typeface="Lato"/>
              </a:rPr>
              <a:t>No hagas esfuerzos inútiles!!</a:t>
            </a:r>
            <a:endParaRPr lang="es-MX" sz="4000" dirty="0"/>
          </a:p>
        </p:txBody>
      </p:sp>
      <p:sp>
        <p:nvSpPr>
          <p:cNvPr id="7" name="Rectángulo 6"/>
          <p:cNvSpPr/>
          <p:nvPr/>
        </p:nvSpPr>
        <p:spPr>
          <a:xfrm rot="506575">
            <a:off x="7387390" y="217723"/>
            <a:ext cx="4976555" cy="707886"/>
          </a:xfrm>
          <a:prstGeom prst="rect">
            <a:avLst/>
          </a:prstGeom>
        </p:spPr>
        <p:txBody>
          <a:bodyPr wrap="none">
            <a:spAutoFit/>
          </a:bodyPr>
          <a:lstStyle/>
          <a:p>
            <a:r>
              <a:rPr lang="es-MX" sz="4000" b="0" i="0" dirty="0" smtClean="0">
                <a:solidFill>
                  <a:srgbClr val="000000"/>
                </a:solidFill>
                <a:effectLst/>
                <a:latin typeface="Lato"/>
              </a:rPr>
              <a:t>Compensador o </a:t>
            </a:r>
            <a:r>
              <a:rPr lang="es-MX" sz="4000" b="0" i="0" dirty="0" err="1" smtClean="0">
                <a:solidFill>
                  <a:srgbClr val="000000"/>
                </a:solidFill>
                <a:effectLst/>
                <a:latin typeface="Lato"/>
              </a:rPr>
              <a:t>Trim</a:t>
            </a:r>
            <a:endParaRPr lang="es-MX" sz="4000" dirty="0"/>
          </a:p>
        </p:txBody>
      </p:sp>
    </p:spTree>
    <p:extLst>
      <p:ext uri="{BB962C8B-B14F-4D97-AF65-F5344CB8AC3E}">
        <p14:creationId xmlns:p14="http://schemas.microsoft.com/office/powerpoint/2010/main" val="1782678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hlinkClick r:id="rId2"/>
          </p:cNvPr>
          <p:cNvSpPr/>
          <p:nvPr/>
        </p:nvSpPr>
        <p:spPr>
          <a:xfrm rot="21112536">
            <a:off x="791991" y="933170"/>
            <a:ext cx="4377032" cy="707886"/>
          </a:xfrm>
          <a:prstGeom prst="rect">
            <a:avLst/>
          </a:prstGeom>
        </p:spPr>
        <p:txBody>
          <a:bodyPr wrap="none">
            <a:spAutoFit/>
          </a:bodyPr>
          <a:lstStyle/>
          <a:p>
            <a:r>
              <a:rPr lang="es-MX" sz="4000" b="0" i="0" dirty="0" smtClean="0">
                <a:solidFill>
                  <a:srgbClr val="000000"/>
                </a:solidFill>
                <a:effectLst/>
                <a:latin typeface="Lato"/>
              </a:rPr>
              <a:t>Que es el </a:t>
            </a:r>
            <a:r>
              <a:rPr lang="es-MX" sz="4000" b="0" i="0" dirty="0" err="1" smtClean="0">
                <a:solidFill>
                  <a:srgbClr val="000000"/>
                </a:solidFill>
                <a:effectLst/>
                <a:latin typeface="Lato"/>
              </a:rPr>
              <a:t>Trim</a:t>
            </a:r>
            <a:r>
              <a:rPr lang="es-MX" sz="4000" b="0" i="0" dirty="0" smtClean="0">
                <a:solidFill>
                  <a:srgbClr val="000000"/>
                </a:solidFill>
                <a:effectLst/>
                <a:latin typeface="Lato"/>
              </a:rPr>
              <a:t>???</a:t>
            </a:r>
            <a:endParaRPr lang="es-MX" sz="4000" dirty="0"/>
          </a:p>
        </p:txBody>
      </p:sp>
      <p:sp>
        <p:nvSpPr>
          <p:cNvPr id="7" name="Rectángulo 6">
            <a:hlinkClick r:id="rId3"/>
          </p:cNvPr>
          <p:cNvSpPr/>
          <p:nvPr/>
        </p:nvSpPr>
        <p:spPr>
          <a:xfrm rot="506575">
            <a:off x="4077249" y="3511447"/>
            <a:ext cx="7292124" cy="707886"/>
          </a:xfrm>
          <a:prstGeom prst="rect">
            <a:avLst/>
          </a:prstGeom>
        </p:spPr>
        <p:txBody>
          <a:bodyPr wrap="none">
            <a:spAutoFit/>
          </a:bodyPr>
          <a:lstStyle/>
          <a:p>
            <a:r>
              <a:rPr lang="es-MX" sz="4000" dirty="0"/>
              <a:t>737NGX </a:t>
            </a:r>
            <a:r>
              <a:rPr lang="es-MX" sz="4000" dirty="0" err="1"/>
              <a:t>Secondary</a:t>
            </a:r>
            <a:r>
              <a:rPr lang="es-MX" sz="4000" dirty="0"/>
              <a:t> Flight </a:t>
            </a:r>
            <a:r>
              <a:rPr lang="es-MX" sz="4000" dirty="0" err="1" smtClean="0"/>
              <a:t>Controls</a:t>
            </a:r>
            <a:endParaRPr lang="es-MX" sz="4000" dirty="0"/>
          </a:p>
        </p:txBody>
      </p:sp>
      <p:sp>
        <p:nvSpPr>
          <p:cNvPr id="6" name="Rectángulo 5">
            <a:hlinkClick r:id="rId4"/>
          </p:cNvPr>
          <p:cNvSpPr/>
          <p:nvPr/>
        </p:nvSpPr>
        <p:spPr>
          <a:xfrm rot="21112536">
            <a:off x="1014410" y="2109428"/>
            <a:ext cx="2351926" cy="707886"/>
          </a:xfrm>
          <a:prstGeom prst="rect">
            <a:avLst/>
          </a:prstGeom>
        </p:spPr>
        <p:txBody>
          <a:bodyPr wrap="none">
            <a:spAutoFit/>
          </a:bodyPr>
          <a:lstStyle/>
          <a:p>
            <a:r>
              <a:rPr lang="es-MX" sz="4000" b="0" i="0" dirty="0" err="1" smtClean="0">
                <a:solidFill>
                  <a:srgbClr val="000000"/>
                </a:solidFill>
                <a:effectLst/>
                <a:latin typeface="Lato"/>
              </a:rPr>
              <a:t>How</a:t>
            </a:r>
            <a:r>
              <a:rPr lang="es-MX" sz="4000" b="0" i="0" dirty="0" smtClean="0">
                <a:solidFill>
                  <a:srgbClr val="000000"/>
                </a:solidFill>
                <a:effectLst/>
                <a:latin typeface="Lato"/>
              </a:rPr>
              <a:t> </a:t>
            </a:r>
            <a:r>
              <a:rPr lang="es-MX" sz="4000" b="0" i="0" dirty="0" err="1" smtClean="0">
                <a:solidFill>
                  <a:srgbClr val="000000"/>
                </a:solidFill>
                <a:effectLst/>
                <a:latin typeface="Lato"/>
              </a:rPr>
              <a:t>to</a:t>
            </a:r>
            <a:r>
              <a:rPr lang="es-MX" sz="4000" b="0" i="0" dirty="0" smtClean="0">
                <a:solidFill>
                  <a:srgbClr val="000000"/>
                </a:solidFill>
                <a:effectLst/>
                <a:latin typeface="Lato"/>
              </a:rPr>
              <a:t> !!!</a:t>
            </a:r>
            <a:endParaRPr lang="es-MX" sz="4000" dirty="0"/>
          </a:p>
        </p:txBody>
      </p:sp>
    </p:spTree>
    <p:extLst>
      <p:ext uri="{BB962C8B-B14F-4D97-AF65-F5344CB8AC3E}">
        <p14:creationId xmlns:p14="http://schemas.microsoft.com/office/powerpoint/2010/main" val="9882568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564</Words>
  <Application>Microsoft Office PowerPoint</Application>
  <PresentationFormat>Panorámica</PresentationFormat>
  <Paragraphs>29</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Calibri</vt:lpstr>
      <vt:lpstr>Calibri Light</vt:lpstr>
      <vt:lpstr>Lato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LUIS JUAREZ VIVEROS</dc:creator>
  <cp:lastModifiedBy>JOSE LUIS JUAREZ VIVEROS</cp:lastModifiedBy>
  <cp:revision>5</cp:revision>
  <dcterms:created xsi:type="dcterms:W3CDTF">2017-09-06T23:16:05Z</dcterms:created>
  <dcterms:modified xsi:type="dcterms:W3CDTF">2017-09-06T23:53:06Z</dcterms:modified>
</cp:coreProperties>
</file>