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9/4/2017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manualvuelo.com/PBV/PBV15.html#Fig.153"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manualvuelo.com/PBV/PBV15.html#Fig.155"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manualvuelo.com/PBV/PBV15.html#Fig.157"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manualvuelo.com/PBV/PBV15.html#152_Alerones" TargetMode="External"/><Relationship Id="rId2" Type="http://schemas.openxmlformats.org/officeDocument/2006/relationships/hyperlink" Target="http://www.manualvuelo.com/PBV/PBV13.html#131_actitud" TargetMode="External"/><Relationship Id="rId1" Type="http://schemas.openxmlformats.org/officeDocument/2006/relationships/slideLayout" Target="../slideLayouts/slideLayout1.xml"/><Relationship Id="rId5" Type="http://schemas.openxmlformats.org/officeDocument/2006/relationships/hyperlink" Target="http://www.manualvuelo.com/PBV/PBV15.html#152_Timon_dir" TargetMode="External"/><Relationship Id="rId4" Type="http://schemas.openxmlformats.org/officeDocument/2006/relationships/hyperlink" Target="http://www.manualvuelo.com/PBV/PBV15.html#152_Timon_pro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www.youtube.com/watch?v=ubvbSVOoY64"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63004" y="121874"/>
            <a:ext cx="9657525" cy="741010"/>
          </a:xfrm>
        </p:spPr>
        <p:txBody>
          <a:bodyPr>
            <a:noAutofit/>
          </a:body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4" name="Rectángulo 3"/>
          <p:cNvSpPr/>
          <p:nvPr/>
        </p:nvSpPr>
        <p:spPr>
          <a:xfrm>
            <a:off x="283335" y="1133341"/>
            <a:ext cx="11694017" cy="4606774"/>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Además de que un avión vuele, es necesario que este vuelo se efectúe bajo control del piloto; que el avión se mueva respondiendo a sus ordenes</a:t>
            </a:r>
            <a:r>
              <a:rPr lang="es-MX" dirty="0" smtClean="0">
                <a:solidFill>
                  <a:srgbClr val="000000"/>
                </a:solidFill>
                <a:latin typeface="Verdana" panose="020B0604030504040204" pitchFamily="34" charset="0"/>
              </a:rPr>
              <a:t>.</a:t>
            </a:r>
          </a:p>
          <a:p>
            <a:pPr algn="just">
              <a:lnSpc>
                <a:spcPct val="150000"/>
              </a:lnSpc>
            </a:pPr>
            <a:r>
              <a:rPr lang="es-MX" dirty="0" smtClean="0">
                <a:solidFill>
                  <a:srgbClr val="000000"/>
                </a:solidFill>
                <a:latin typeface="Verdana" panose="020B0604030504040204" pitchFamily="34" charset="0"/>
              </a:rPr>
              <a:t>.</a:t>
            </a:r>
            <a:r>
              <a:rPr lang="es-MX" dirty="0">
                <a:solidFill>
                  <a:srgbClr val="000000"/>
                </a:solidFill>
                <a:latin typeface="Verdana" panose="020B0604030504040204" pitchFamily="34" charset="0"/>
              </a:rPr>
              <a:t/>
            </a:r>
            <a:br>
              <a:rPr lang="es-MX" dirty="0">
                <a:solidFill>
                  <a:srgbClr val="000000"/>
                </a:solidFill>
                <a:latin typeface="Verdana" panose="020B0604030504040204" pitchFamily="34" charset="0"/>
              </a:rPr>
            </a:br>
            <a:r>
              <a:rPr lang="es-MX" dirty="0" smtClean="0">
                <a:solidFill>
                  <a:srgbClr val="000000"/>
                </a:solidFill>
                <a:latin typeface="Verdana" panose="020B0604030504040204" pitchFamily="34" charset="0"/>
              </a:rPr>
              <a:t>Es </a:t>
            </a:r>
            <a:r>
              <a:rPr lang="es-MX" dirty="0">
                <a:solidFill>
                  <a:srgbClr val="000000"/>
                </a:solidFill>
                <a:latin typeface="Verdana" panose="020B0604030504040204" pitchFamily="34" charset="0"/>
              </a:rPr>
              <a:t>de gran interés contar con dispositivos que, a voluntad del piloto, aporten sustentación adicional (o no-sustentación) facilitando la realización de ciertas maniobras.</a:t>
            </a:r>
          </a:p>
          <a:p>
            <a:pPr algn="just">
              <a:lnSpc>
                <a:spcPct val="150000"/>
              </a:lnSpc>
            </a:pPr>
            <a:r>
              <a:rPr lang="es-MX" dirty="0">
                <a:solidFill>
                  <a:srgbClr val="000000"/>
                </a:solidFill>
                <a:latin typeface="Verdana" panose="020B0604030504040204" pitchFamily="34" charset="0"/>
              </a:rPr>
              <a:t>Para lograr una u otra funcionalidad se emplean superficies aerodinámicas, denominándose primarias a las que proporcionan control y secundarias a las que modifican la sustentación.</a:t>
            </a:r>
          </a:p>
          <a:p>
            <a:pPr algn="just">
              <a:lnSpc>
                <a:spcPct val="150000"/>
              </a:lnSpc>
            </a:pPr>
            <a:r>
              <a:rPr lang="es-MX" dirty="0">
                <a:solidFill>
                  <a:srgbClr val="000000"/>
                </a:solidFill>
                <a:latin typeface="Verdana" panose="020B0604030504040204" pitchFamily="34" charset="0"/>
              </a:rPr>
              <a:t>Las superficies de mando y control modifican la aerodinámica del avión provocando un desequilibrio de fuerzas, una o más de ellas cambian de magnitud. Este desequilibrio, es lo que hace que el avión se mueva sobre uno o más de sus ejes, incremente la sustentación, o aumente la resistencia</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3345109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63004" y="121874"/>
            <a:ext cx="9657525" cy="741010"/>
          </a:xfrm>
        </p:spPr>
        <p:txBody>
          <a:bodyPr>
            <a:noAutofit/>
          </a:body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pic>
        <p:nvPicPr>
          <p:cNvPr id="1026" name="Picture 2" descr="Ejes del avión y movimientos sobre ell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19" y="1173052"/>
            <a:ext cx="7429481" cy="474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232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63004" y="121874"/>
            <a:ext cx="9657525" cy="741010"/>
          </a:xfrm>
        </p:spPr>
        <p:txBody>
          <a:bodyPr>
            <a:noAutofit/>
          </a:body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2" name="Rectángulo 1"/>
          <p:cNvSpPr/>
          <p:nvPr/>
        </p:nvSpPr>
        <p:spPr>
          <a:xfrm>
            <a:off x="437882" y="862884"/>
            <a:ext cx="11243256" cy="2116541"/>
          </a:xfrm>
          <a:prstGeom prst="rect">
            <a:avLst/>
          </a:prstGeom>
        </p:spPr>
        <p:txBody>
          <a:bodyPr wrap="square">
            <a:spAutoFit/>
          </a:bodyPr>
          <a:lstStyle/>
          <a:p>
            <a:pPr algn="just">
              <a:lnSpc>
                <a:spcPct val="150000"/>
              </a:lnSpc>
            </a:pPr>
            <a:r>
              <a:rPr lang="es-MX" b="1" dirty="0">
                <a:latin typeface="Verdana" panose="020B0604030504040204" pitchFamily="34" charset="0"/>
              </a:rPr>
              <a:t>Eje longitudinal.</a:t>
            </a:r>
            <a:r>
              <a:rPr lang="es-MX" dirty="0">
                <a:solidFill>
                  <a:srgbClr val="000000"/>
                </a:solidFill>
                <a:latin typeface="Verdana" panose="020B0604030504040204" pitchFamily="34" charset="0"/>
              </a:rPr>
              <a:t> Es el eje imaginario que va desde el morro hasta la cola del avión. El movimiento alrededor de este eje (levantar un ala bajando la otra) se denomina </a:t>
            </a:r>
            <a:r>
              <a:rPr lang="es-MX" dirty="0">
                <a:solidFill>
                  <a:srgbClr val="FF0000"/>
                </a:solidFill>
                <a:latin typeface="Verdana" panose="020B0604030504040204" pitchFamily="34" charset="0"/>
                <a:hlinkClick r:id="rId2"/>
              </a:rPr>
              <a:t>alabeo</a:t>
            </a:r>
            <a:r>
              <a:rPr lang="es-MX" dirty="0">
                <a:solidFill>
                  <a:srgbClr val="000000"/>
                </a:solidFill>
                <a:latin typeface="Verdana" panose="020B0604030504040204" pitchFamily="34" charset="0"/>
              </a:rPr>
              <a:t> (en ingles "roll"). También se le denomina eje de alabeo, nombre que parece más lógico pues cuando se hace referencia a la estabilidad sobre este eje, es menos confuso hablar de estabilidad de alabeo que de estabilidad "transversal".</a:t>
            </a:r>
            <a:endParaRPr lang="es-MX" dirty="0"/>
          </a:p>
        </p:txBody>
      </p:sp>
      <p:pic>
        <p:nvPicPr>
          <p:cNvPr id="5" name="Picture 2" descr="Ejes del avión y movimientos sobre ell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521" y="3211245"/>
            <a:ext cx="5214315" cy="332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965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63004" y="121874"/>
            <a:ext cx="9657525" cy="741010"/>
          </a:xfrm>
        </p:spPr>
        <p:txBody>
          <a:bodyPr>
            <a:noAutofit/>
          </a:body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2" name="Rectángulo 1"/>
          <p:cNvSpPr/>
          <p:nvPr/>
        </p:nvSpPr>
        <p:spPr>
          <a:xfrm>
            <a:off x="437882" y="862884"/>
            <a:ext cx="11243256" cy="1938992"/>
          </a:xfrm>
          <a:prstGeom prst="rect">
            <a:avLst/>
          </a:prstGeom>
        </p:spPr>
        <p:txBody>
          <a:bodyPr wrap="square">
            <a:spAutoFit/>
          </a:bodyPr>
          <a:lstStyle/>
          <a:p>
            <a:pPr algn="just">
              <a:lnSpc>
                <a:spcPct val="150000"/>
              </a:lnSpc>
            </a:pPr>
            <a:r>
              <a:rPr lang="es-MX" sz="2000" b="1" dirty="0">
                <a:solidFill>
                  <a:schemeClr val="bg1"/>
                </a:solidFill>
              </a:rPr>
              <a:t>Eje transversal o lateral.</a:t>
            </a:r>
            <a:r>
              <a:rPr lang="es-MX" sz="2000" dirty="0">
                <a:solidFill>
                  <a:schemeClr val="bg1"/>
                </a:solidFill>
              </a:rPr>
              <a:t> Eje imaginario que va desde el extremo de un ala al extremo de la otra. El movimiento alrededor de este eje (morro arriba o morro abajo) se </a:t>
            </a:r>
            <a:r>
              <a:rPr lang="es-MX" sz="2000" dirty="0" smtClean="0">
                <a:solidFill>
                  <a:schemeClr val="bg1"/>
                </a:solidFill>
              </a:rPr>
              <a:t>denomina </a:t>
            </a:r>
            <a:r>
              <a:rPr lang="es-MX" sz="2000" dirty="0" smtClean="0">
                <a:solidFill>
                  <a:schemeClr val="bg1"/>
                </a:solidFill>
                <a:hlinkClick r:id="rId2"/>
              </a:rPr>
              <a:t>cabeceo</a:t>
            </a:r>
            <a:r>
              <a:rPr lang="es-MX" sz="2000" dirty="0">
                <a:solidFill>
                  <a:schemeClr val="bg1"/>
                </a:solidFill>
              </a:rPr>
              <a:t> ("pitch" en ingles). También denominado eje de cabeceo, por las mismas razones que en el caso anterior</a:t>
            </a:r>
            <a:endParaRPr lang="es-MX" sz="2000" dirty="0">
              <a:solidFill>
                <a:schemeClr val="bg1"/>
              </a:solidFill>
            </a:endParaRPr>
          </a:p>
        </p:txBody>
      </p:sp>
      <p:pic>
        <p:nvPicPr>
          <p:cNvPr id="5" name="Picture 2" descr="Ejes del avión y movimientos sobre ell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521" y="3211245"/>
            <a:ext cx="5214315" cy="332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091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63004" y="121874"/>
            <a:ext cx="9657525" cy="741010"/>
          </a:xfrm>
        </p:spPr>
        <p:txBody>
          <a:bodyPr>
            <a:noAutofit/>
          </a:body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2" name="Rectángulo 1"/>
          <p:cNvSpPr/>
          <p:nvPr/>
        </p:nvSpPr>
        <p:spPr>
          <a:xfrm>
            <a:off x="437882" y="862884"/>
            <a:ext cx="11243256" cy="2238113"/>
          </a:xfrm>
          <a:prstGeom prst="rect">
            <a:avLst/>
          </a:prstGeom>
        </p:spPr>
        <p:txBody>
          <a:bodyPr wrap="square">
            <a:spAutoFit/>
          </a:bodyPr>
          <a:lstStyle/>
          <a:p>
            <a:pPr algn="just">
              <a:lnSpc>
                <a:spcPct val="150000"/>
              </a:lnSpc>
            </a:pPr>
            <a:r>
              <a:rPr lang="es-MX" sz="2400" b="1" dirty="0">
                <a:solidFill>
                  <a:schemeClr val="bg1"/>
                </a:solidFill>
              </a:rPr>
              <a:t>Eje vertical.</a:t>
            </a:r>
            <a:r>
              <a:rPr lang="es-MX" sz="2400" dirty="0">
                <a:solidFill>
                  <a:schemeClr val="bg1"/>
                </a:solidFill>
              </a:rPr>
              <a:t> Eje imaginario que atraviesa el centro del avión. El movimiento en torno a este eje (morro virando a la izquierda o la derecha) se llama </a:t>
            </a:r>
            <a:r>
              <a:rPr lang="es-MX" sz="2400" dirty="0">
                <a:solidFill>
                  <a:schemeClr val="bg1"/>
                </a:solidFill>
                <a:hlinkClick r:id="rId2"/>
              </a:rPr>
              <a:t>guiñada </a:t>
            </a:r>
            <a:r>
              <a:rPr lang="es-MX" sz="2400" dirty="0">
                <a:solidFill>
                  <a:schemeClr val="bg1"/>
                </a:solidFill>
              </a:rPr>
              <a:t>("</a:t>
            </a:r>
            <a:r>
              <a:rPr lang="es-MX" sz="2400" dirty="0" err="1">
                <a:solidFill>
                  <a:schemeClr val="bg1"/>
                </a:solidFill>
              </a:rPr>
              <a:t>yaw</a:t>
            </a:r>
            <a:r>
              <a:rPr lang="es-MX" sz="2400" dirty="0">
                <a:solidFill>
                  <a:schemeClr val="bg1"/>
                </a:solidFill>
              </a:rPr>
              <a:t>" en ingles). Denominado igualmente eje de guiñada</a:t>
            </a:r>
            <a:endParaRPr lang="es-MX" sz="2400" dirty="0">
              <a:solidFill>
                <a:schemeClr val="bg1"/>
              </a:solidFill>
            </a:endParaRPr>
          </a:p>
        </p:txBody>
      </p:sp>
      <p:pic>
        <p:nvPicPr>
          <p:cNvPr id="5" name="Picture 2" descr="Ejes del avión y movimientos sobre ell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521" y="3211245"/>
            <a:ext cx="5214315" cy="332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271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p:cNvSpPr txBox="1">
            <a:spLocks/>
          </p:cNvSpPr>
          <p:nvPr/>
        </p:nvSpPr>
        <p:spPr>
          <a:xfrm>
            <a:off x="1403280" y="274274"/>
            <a:ext cx="9657525" cy="74101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4" name="Rectángulo 3"/>
          <p:cNvSpPr/>
          <p:nvPr/>
        </p:nvSpPr>
        <p:spPr>
          <a:xfrm>
            <a:off x="242551" y="1015284"/>
            <a:ext cx="11384924" cy="830997"/>
          </a:xfrm>
          <a:prstGeom prst="rect">
            <a:avLst/>
          </a:prstGeom>
        </p:spPr>
        <p:txBody>
          <a:bodyPr wrap="square">
            <a:spAutoFit/>
          </a:bodyPr>
          <a:lstStyle/>
          <a:p>
            <a:r>
              <a:rPr lang="es-MX" sz="2400" b="1" dirty="0" smtClean="0">
                <a:solidFill>
                  <a:srgbClr val="FFFF00"/>
                </a:solidFill>
                <a:latin typeface="Verdana" panose="020B0604030504040204" pitchFamily="34" charset="0"/>
                <a:hlinkClick r:id="rId2"/>
              </a:rPr>
              <a:t>Actitud</a:t>
            </a:r>
            <a:r>
              <a:rPr lang="es-MX" sz="2400" b="1" dirty="0">
                <a:solidFill>
                  <a:srgbClr val="FFFF00"/>
                </a:solidFill>
                <a:latin typeface="Verdana" panose="020B0604030504040204" pitchFamily="34" charset="0"/>
              </a:rPr>
              <a:t> es la denominación que recibe la posición del avión respecto al horizonte.</a:t>
            </a:r>
            <a:endParaRPr lang="es-MX" sz="2400" b="1" dirty="0">
              <a:solidFill>
                <a:srgbClr val="FFFF00"/>
              </a:solidFill>
            </a:endParaRPr>
          </a:p>
        </p:txBody>
      </p:sp>
      <p:sp>
        <p:nvSpPr>
          <p:cNvPr id="7" name="Rectángulo 6"/>
          <p:cNvSpPr/>
          <p:nvPr/>
        </p:nvSpPr>
        <p:spPr>
          <a:xfrm>
            <a:off x="2058474" y="2841001"/>
            <a:ext cx="11627475" cy="523220"/>
          </a:xfrm>
          <a:prstGeom prst="rect">
            <a:avLst/>
          </a:prstGeom>
        </p:spPr>
        <p:txBody>
          <a:bodyPr wrap="square">
            <a:spAutoFit/>
          </a:bodyPr>
          <a:lstStyle/>
          <a:p>
            <a:r>
              <a:rPr lang="es-MX" sz="2800" dirty="0" smtClean="0">
                <a:solidFill>
                  <a:srgbClr val="000000"/>
                </a:solidFill>
                <a:latin typeface="Verdana" panose="020B0604030504040204" pitchFamily="34" charset="0"/>
              </a:rPr>
              <a:t>CONTROLES PRIMARIOS DE LA AERONAVE</a:t>
            </a:r>
            <a:endParaRPr lang="es-MX" sz="2800" dirty="0"/>
          </a:p>
        </p:txBody>
      </p:sp>
      <p:sp>
        <p:nvSpPr>
          <p:cNvPr id="8" name="Rectángulo 7"/>
          <p:cNvSpPr/>
          <p:nvPr/>
        </p:nvSpPr>
        <p:spPr>
          <a:xfrm>
            <a:off x="459346" y="3933608"/>
            <a:ext cx="11168129" cy="2169825"/>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Las superficies </a:t>
            </a:r>
            <a:r>
              <a:rPr lang="es-MX" dirty="0" smtClean="0">
                <a:solidFill>
                  <a:srgbClr val="000000"/>
                </a:solidFill>
                <a:latin typeface="Verdana" panose="020B0604030504040204" pitchFamily="34" charset="0"/>
              </a:rPr>
              <a:t>primarias de </a:t>
            </a:r>
            <a:r>
              <a:rPr lang="es-MX" dirty="0">
                <a:solidFill>
                  <a:srgbClr val="000000"/>
                </a:solidFill>
                <a:latin typeface="Verdana" panose="020B0604030504040204" pitchFamily="34" charset="0"/>
              </a:rPr>
              <a:t>control son tres: </a:t>
            </a:r>
            <a:r>
              <a:rPr lang="es-MX" dirty="0">
                <a:solidFill>
                  <a:srgbClr val="0000FF"/>
                </a:solidFill>
                <a:latin typeface="Verdana" panose="020B0604030504040204" pitchFamily="34" charset="0"/>
                <a:hlinkClick r:id="rId3"/>
              </a:rPr>
              <a:t>alerones</a:t>
            </a:r>
            <a:r>
              <a:rPr lang="es-MX" dirty="0">
                <a:solidFill>
                  <a:srgbClr val="000000"/>
                </a:solidFill>
                <a:latin typeface="Verdana" panose="020B0604030504040204" pitchFamily="34" charset="0"/>
              </a:rPr>
              <a:t>, </a:t>
            </a:r>
            <a:r>
              <a:rPr lang="es-MX" dirty="0">
                <a:solidFill>
                  <a:srgbClr val="0000FF"/>
                </a:solidFill>
                <a:latin typeface="Verdana" panose="020B0604030504040204" pitchFamily="34" charset="0"/>
                <a:hlinkClick r:id="rId4"/>
              </a:rPr>
              <a:t>timón de profundidad</a:t>
            </a:r>
            <a:r>
              <a:rPr lang="es-MX" dirty="0">
                <a:solidFill>
                  <a:srgbClr val="000000"/>
                </a:solidFill>
                <a:latin typeface="Verdana" panose="020B0604030504040204" pitchFamily="34" charset="0"/>
              </a:rPr>
              <a:t> y </a:t>
            </a:r>
            <a:r>
              <a:rPr lang="es-MX" dirty="0">
                <a:solidFill>
                  <a:srgbClr val="0000FF"/>
                </a:solidFill>
                <a:latin typeface="Verdana" panose="020B0604030504040204" pitchFamily="34" charset="0"/>
                <a:hlinkClick r:id="rId5"/>
              </a:rPr>
              <a:t>timón de dirección</a:t>
            </a:r>
            <a:r>
              <a:rPr lang="es-MX" dirty="0">
                <a:solidFill>
                  <a:srgbClr val="000000"/>
                </a:solidFill>
                <a:latin typeface="Verdana" panose="020B0604030504040204" pitchFamily="34" charset="0"/>
              </a:rPr>
              <a:t>. El movimiento en torno a cada eje se controla mediante una de estas tres superficies. La diferencia entre un piloto y un conductor de aviones es el uso adecuado de los controles para lograr un movimiento coordinado. Veamos cuales son las superficies de control, como funcionan, y como las acciona el piloto</a:t>
            </a:r>
            <a:endParaRPr lang="es-MX" dirty="0"/>
          </a:p>
        </p:txBody>
      </p:sp>
    </p:spTree>
    <p:extLst>
      <p:ext uri="{BB962C8B-B14F-4D97-AF65-F5344CB8AC3E}">
        <p14:creationId xmlns:p14="http://schemas.microsoft.com/office/powerpoint/2010/main" val="1469337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p:cNvSpPr txBox="1">
            <a:spLocks/>
          </p:cNvSpPr>
          <p:nvPr/>
        </p:nvSpPr>
        <p:spPr>
          <a:xfrm>
            <a:off x="1403280" y="274274"/>
            <a:ext cx="9657525" cy="74101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s-ES_tradnl" sz="2800" b="1" dirty="0"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
        <p:nvSpPr>
          <p:cNvPr id="7" name="Rectángulo 6"/>
          <p:cNvSpPr/>
          <p:nvPr/>
        </p:nvSpPr>
        <p:spPr>
          <a:xfrm rot="21418697">
            <a:off x="92380" y="950883"/>
            <a:ext cx="11627475" cy="523220"/>
          </a:xfrm>
          <a:prstGeom prst="rect">
            <a:avLst/>
          </a:prstGeom>
        </p:spPr>
        <p:txBody>
          <a:bodyPr wrap="square">
            <a:spAutoFit/>
          </a:bodyPr>
          <a:lstStyle/>
          <a:p>
            <a:r>
              <a:rPr lang="es-MX" sz="2800" b="1" dirty="0" smtClean="0">
                <a:solidFill>
                  <a:srgbClr val="FFFF00"/>
                </a:solidFill>
                <a:latin typeface="Verdana" panose="020B0604030504040204" pitchFamily="34" charset="0"/>
              </a:rPr>
              <a:t>CONTROLES PRIMARIOS DE LA AERONAVE</a:t>
            </a:r>
            <a:endParaRPr lang="es-MX" sz="2800" b="1" dirty="0">
              <a:solidFill>
                <a:srgbClr val="FFFF00"/>
              </a:solidFill>
            </a:endParaRPr>
          </a:p>
        </p:txBody>
      </p:sp>
      <p:sp>
        <p:nvSpPr>
          <p:cNvPr id="2" name="Rectángulo 1"/>
          <p:cNvSpPr/>
          <p:nvPr/>
        </p:nvSpPr>
        <p:spPr>
          <a:xfrm>
            <a:off x="277709" y="2079398"/>
            <a:ext cx="11270073" cy="1338828"/>
          </a:xfrm>
          <a:prstGeom prst="rect">
            <a:avLst/>
          </a:prstGeom>
        </p:spPr>
        <p:txBody>
          <a:bodyPr wrap="square">
            <a:spAutoFit/>
          </a:bodyPr>
          <a:lstStyle/>
          <a:p>
            <a:pPr algn="just">
              <a:lnSpc>
                <a:spcPct val="150000"/>
              </a:lnSpc>
            </a:pPr>
            <a:r>
              <a:rPr lang="es-MX" b="1" dirty="0">
                <a:latin typeface="Verdana" panose="020B0604030504040204" pitchFamily="34" charset="0"/>
              </a:rPr>
              <a:t>Alerones.</a:t>
            </a:r>
            <a:r>
              <a:rPr lang="es-MX" dirty="0">
                <a:solidFill>
                  <a:srgbClr val="000000"/>
                </a:solidFill>
                <a:latin typeface="Verdana" panose="020B0604030504040204" pitchFamily="34" charset="0"/>
              </a:rPr>
              <a:t> </a:t>
            </a:r>
            <a:r>
              <a:rPr lang="es-MX" dirty="0" smtClean="0">
                <a:solidFill>
                  <a:srgbClr val="000000"/>
                </a:solidFill>
                <a:latin typeface="Verdana" panose="020B0604030504040204" pitchFamily="34" charset="0"/>
              </a:rPr>
              <a:t>son </a:t>
            </a:r>
            <a:r>
              <a:rPr lang="es-MX" dirty="0">
                <a:solidFill>
                  <a:srgbClr val="000000"/>
                </a:solidFill>
                <a:latin typeface="Verdana" panose="020B0604030504040204" pitchFamily="34" charset="0"/>
              </a:rPr>
              <a:t>unas superficies móviles, situadas en la parte posterior del extremo de cada ala, cuyo accionamiento provoca el movimiento de alabeo del avión sobre su eje longitudinal. Su ubicación en el extremo del ala se debe a que en esta parte es mayor el par de fuerza ejercido</a:t>
            </a:r>
            <a:r>
              <a:rPr lang="es-MX" dirty="0" smtClean="0">
                <a:solidFill>
                  <a:srgbClr val="000000"/>
                </a:solidFill>
                <a:latin typeface="Verdana" panose="020B0604030504040204" pitchFamily="34" charset="0"/>
              </a:rPr>
              <a:t>.</a:t>
            </a:r>
            <a:endParaRPr lang="es-MX" dirty="0"/>
          </a:p>
        </p:txBody>
      </p:sp>
      <p:pic>
        <p:nvPicPr>
          <p:cNvPr id="2050" name="Picture 2" descr="Alerones y mando de contr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280" y="3628087"/>
            <a:ext cx="10144503" cy="297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623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rot="21418697">
            <a:off x="5707" y="130220"/>
            <a:ext cx="11627475" cy="523220"/>
          </a:xfrm>
          <a:prstGeom prst="rect">
            <a:avLst/>
          </a:prstGeom>
        </p:spPr>
        <p:txBody>
          <a:bodyPr wrap="square">
            <a:spAutoFit/>
          </a:bodyPr>
          <a:lstStyle/>
          <a:p>
            <a:r>
              <a:rPr lang="es-MX" sz="2800" b="1" dirty="0" smtClean="0">
                <a:solidFill>
                  <a:srgbClr val="FFFF00"/>
                </a:solidFill>
                <a:latin typeface="Verdana" panose="020B0604030504040204" pitchFamily="34" charset="0"/>
              </a:rPr>
              <a:t>CONTROLES PRIMARIOS DE LA AERONAVE</a:t>
            </a:r>
            <a:endParaRPr lang="es-MX" sz="2800" b="1" dirty="0">
              <a:solidFill>
                <a:srgbClr val="FFFF00"/>
              </a:solidFill>
            </a:endParaRPr>
          </a:p>
        </p:txBody>
      </p:sp>
      <p:sp>
        <p:nvSpPr>
          <p:cNvPr id="3" name="Rectángulo 2"/>
          <p:cNvSpPr/>
          <p:nvPr/>
        </p:nvSpPr>
        <p:spPr>
          <a:xfrm>
            <a:off x="279724" y="959545"/>
            <a:ext cx="11710507" cy="2313069"/>
          </a:xfrm>
          <a:prstGeom prst="rect">
            <a:avLst/>
          </a:prstGeom>
        </p:spPr>
        <p:txBody>
          <a:bodyPr wrap="square">
            <a:spAutoFit/>
          </a:bodyPr>
          <a:lstStyle/>
          <a:p>
            <a:pPr algn="just">
              <a:lnSpc>
                <a:spcPct val="150000"/>
              </a:lnSpc>
            </a:pPr>
            <a:r>
              <a:rPr lang="es-MX" sz="1400" b="1" dirty="0">
                <a:latin typeface="Verdana" panose="020B0604030504040204" pitchFamily="34" charset="0"/>
              </a:rPr>
              <a:t>Timón de profundidad.</a:t>
            </a:r>
            <a:r>
              <a:rPr lang="es-MX" sz="1400" dirty="0">
                <a:solidFill>
                  <a:srgbClr val="000000"/>
                </a:solidFill>
                <a:latin typeface="Verdana" panose="020B0604030504040204" pitchFamily="34" charset="0"/>
              </a:rPr>
              <a:t> Es la superficie o superficies móviles situadas en la parte posterior del </a:t>
            </a:r>
            <a:r>
              <a:rPr lang="es-MX" sz="1400" dirty="0" err="1">
                <a:solidFill>
                  <a:srgbClr val="000000"/>
                </a:solidFill>
                <a:latin typeface="Verdana" panose="020B0604030504040204" pitchFamily="34" charset="0"/>
              </a:rPr>
              <a:t>empenaje</a:t>
            </a:r>
            <a:r>
              <a:rPr lang="es-MX" sz="1400" dirty="0">
                <a:solidFill>
                  <a:srgbClr val="000000"/>
                </a:solidFill>
                <a:latin typeface="Verdana" panose="020B0604030504040204" pitchFamily="34" charset="0"/>
              </a:rPr>
              <a:t> horizontal de la cola del avión. Aunque su nombre podría sugerir que se encarga de hacer elevarse o descender al avión, en realidad su accionamiento provoca el movimiento de cabeceo del avión (morro arriba o morro abajo) sobre su eje transversal. Obviamente, el movimiento de cabeceo del avión provoca la modificación del ángulo de ataque; es decir que el mando de control del timón de profundidad controla el ángulo de </a:t>
            </a:r>
            <a:r>
              <a:rPr lang="es-MX" sz="1400" dirty="0" smtClean="0">
                <a:solidFill>
                  <a:srgbClr val="000000"/>
                </a:solidFill>
                <a:latin typeface="Verdana" panose="020B0604030504040204" pitchFamily="34" charset="0"/>
              </a:rPr>
              <a:t>ataque. En </a:t>
            </a:r>
            <a:r>
              <a:rPr lang="es-MX" sz="1400" dirty="0">
                <a:solidFill>
                  <a:srgbClr val="000000"/>
                </a:solidFill>
                <a:latin typeface="Verdana" panose="020B0604030504040204" pitchFamily="34" charset="0"/>
              </a:rPr>
              <a:t>algunos aviones, el </a:t>
            </a:r>
            <a:r>
              <a:rPr lang="es-MX" sz="1400" dirty="0" err="1">
                <a:solidFill>
                  <a:srgbClr val="000000"/>
                </a:solidFill>
                <a:latin typeface="Verdana" panose="020B0604030504040204" pitchFamily="34" charset="0"/>
              </a:rPr>
              <a:t>empenaje</a:t>
            </a:r>
            <a:r>
              <a:rPr lang="es-MX" sz="1400" dirty="0">
                <a:solidFill>
                  <a:srgbClr val="000000"/>
                </a:solidFill>
                <a:latin typeface="Verdana" panose="020B0604030504040204" pitchFamily="34" charset="0"/>
              </a:rPr>
              <a:t> horizontal de cola es de una pieza haciendo las funciones de estabilizador horizontal y de timón de </a:t>
            </a:r>
            <a:r>
              <a:rPr lang="es-MX" sz="1400" dirty="0" smtClean="0">
                <a:solidFill>
                  <a:srgbClr val="000000"/>
                </a:solidFill>
                <a:latin typeface="Verdana" panose="020B0604030504040204" pitchFamily="34" charset="0"/>
              </a:rPr>
              <a:t>profundidad. El </a:t>
            </a:r>
            <a:r>
              <a:rPr lang="es-MX" sz="1400" dirty="0">
                <a:solidFill>
                  <a:srgbClr val="000000"/>
                </a:solidFill>
                <a:latin typeface="Verdana" panose="020B0604030504040204" pitchFamily="34" charset="0"/>
              </a:rPr>
              <a:t>timón de profundidad es accionado por el piloto empujando o tirando del volante o la palanca de control, y suele tener una deflexión máxima de 40º hacia arriba y 20º hacia abajo</a:t>
            </a:r>
            <a:endParaRPr lang="es-MX" sz="1400" dirty="0"/>
          </a:p>
        </p:txBody>
      </p:sp>
      <p:pic>
        <p:nvPicPr>
          <p:cNvPr id="8194" name="Picture 2" descr="Timón de profundidad y mando de contr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8" y="3842330"/>
            <a:ext cx="8018959" cy="2970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56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rot="21418697">
            <a:off x="5707" y="130220"/>
            <a:ext cx="11627475" cy="523220"/>
          </a:xfrm>
          <a:prstGeom prst="rect">
            <a:avLst/>
          </a:prstGeom>
        </p:spPr>
        <p:txBody>
          <a:bodyPr wrap="square">
            <a:spAutoFit/>
          </a:bodyPr>
          <a:lstStyle/>
          <a:p>
            <a:r>
              <a:rPr lang="es-MX" sz="2800" b="1" dirty="0" smtClean="0">
                <a:solidFill>
                  <a:srgbClr val="FFFF00"/>
                </a:solidFill>
                <a:latin typeface="Verdana" panose="020B0604030504040204" pitchFamily="34" charset="0"/>
              </a:rPr>
              <a:t>CONTROLES PRIMARIOS DE LA AERONAVE</a:t>
            </a:r>
            <a:endParaRPr lang="es-MX" sz="2800" b="1" dirty="0">
              <a:solidFill>
                <a:srgbClr val="FFFF00"/>
              </a:solidFill>
            </a:endParaRPr>
          </a:p>
        </p:txBody>
      </p:sp>
      <p:sp>
        <p:nvSpPr>
          <p:cNvPr id="2" name="Rectángulo 1"/>
          <p:cNvSpPr/>
          <p:nvPr/>
        </p:nvSpPr>
        <p:spPr>
          <a:xfrm>
            <a:off x="206063" y="959545"/>
            <a:ext cx="11590986" cy="3000821"/>
          </a:xfrm>
          <a:prstGeom prst="rect">
            <a:avLst/>
          </a:prstGeom>
        </p:spPr>
        <p:txBody>
          <a:bodyPr wrap="square">
            <a:spAutoFit/>
          </a:bodyPr>
          <a:lstStyle/>
          <a:p>
            <a:pPr algn="just">
              <a:lnSpc>
                <a:spcPct val="150000"/>
              </a:lnSpc>
            </a:pPr>
            <a:r>
              <a:rPr lang="es-MX" b="1" dirty="0">
                <a:latin typeface="Verdana" panose="020B0604030504040204" pitchFamily="34" charset="0"/>
              </a:rPr>
              <a:t>Timón de dirección.</a:t>
            </a:r>
            <a:r>
              <a:rPr lang="es-MX" dirty="0">
                <a:solidFill>
                  <a:srgbClr val="000000"/>
                </a:solidFill>
                <a:latin typeface="Verdana" panose="020B0604030504040204" pitchFamily="34" charset="0"/>
              </a:rPr>
              <a:t> Es la superficie móvil montada en la parte posterior del </a:t>
            </a:r>
            <a:r>
              <a:rPr lang="es-MX" dirty="0" err="1">
                <a:solidFill>
                  <a:srgbClr val="000000"/>
                </a:solidFill>
                <a:latin typeface="Verdana" panose="020B0604030504040204" pitchFamily="34" charset="0"/>
              </a:rPr>
              <a:t>empenaje</a:t>
            </a:r>
            <a:r>
              <a:rPr lang="es-MX" dirty="0">
                <a:solidFill>
                  <a:srgbClr val="000000"/>
                </a:solidFill>
                <a:latin typeface="Verdana" panose="020B0604030504040204" pitchFamily="34" charset="0"/>
              </a:rPr>
              <a:t> vertical de la cola del avión. Su movimiento provoca el movimiento de guiñada del avión sobre su eje vertical, sin embargo ello no hace virar el aparato, sino que se suele utilizar para equilibrar las fuerzas en los virajes o para centrar el avión en la trayectoria deseada. Suele tener una deflexión máxima de 30º a cada lado</a:t>
            </a:r>
            <a:r>
              <a:rPr lang="es-MX" dirty="0" smtClean="0">
                <a:solidFill>
                  <a:srgbClr val="000000"/>
                </a:solidFill>
                <a:latin typeface="Verdana" panose="020B0604030504040204" pitchFamily="34" charset="0"/>
              </a:rPr>
              <a:t>.</a:t>
            </a:r>
          </a:p>
          <a:p>
            <a:pPr algn="just">
              <a:lnSpc>
                <a:spcPct val="150000"/>
              </a:lnSpc>
            </a:pPr>
            <a:r>
              <a:rPr lang="es-MX" dirty="0"/>
              <a:t/>
            </a:r>
            <a:br>
              <a:rPr lang="es-MX" dirty="0"/>
            </a:br>
            <a:r>
              <a:rPr lang="es-MX" dirty="0">
                <a:solidFill>
                  <a:srgbClr val="000000"/>
                </a:solidFill>
                <a:latin typeface="Verdana" panose="020B0604030504040204" pitchFamily="34" charset="0"/>
              </a:rPr>
              <a:t>Esta superficie se maneja mediante unos pedales situados en el suelo de la cabina</a:t>
            </a:r>
            <a:endParaRPr lang="es-MX" dirty="0"/>
          </a:p>
        </p:txBody>
      </p:sp>
      <p:pic>
        <p:nvPicPr>
          <p:cNvPr id="9218" name="Picture 2" descr="Timón de dirección y pedales de contr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224" y="3886440"/>
            <a:ext cx="8254329" cy="2971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093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rot="19828253">
            <a:off x="774364" y="3139937"/>
            <a:ext cx="1427926" cy="522069"/>
          </a:xfrm>
        </p:spPr>
        <p:txBody>
          <a:bodyPr>
            <a:noAutofit/>
          </a:bodyPr>
          <a:lstStyle/>
          <a:p>
            <a:r>
              <a:rPr lang="es-ES_tradnl" sz="2800" b="1" dirty="0" smtClean="0">
                <a:solidFill>
                  <a:schemeClr val="accent1">
                    <a:lumMod val="75000"/>
                  </a:schemeClr>
                </a:solidFill>
              </a:rPr>
              <a:t>Video</a:t>
            </a:r>
            <a:endParaRPr lang="es-MX" sz="2800" b="1" dirty="0">
              <a:solidFill>
                <a:schemeClr val="accent1">
                  <a:lumMod val="75000"/>
                </a:schemeClr>
              </a:solidFill>
            </a:endParaRPr>
          </a:p>
        </p:txBody>
      </p:sp>
      <p:pic>
        <p:nvPicPr>
          <p:cNvPr id="5" name="Picture 2" descr="Ejes del avión y movimientos sobre ello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55781">
            <a:off x="1073157" y="3393436"/>
            <a:ext cx="4080975" cy="2604622"/>
          </a:xfrm>
          <a:prstGeom prst="rect">
            <a:avLst/>
          </a:prstGeom>
          <a:noFill/>
          <a:extLst>
            <a:ext uri="{909E8E84-426E-40DD-AFC4-6F175D3DCCD1}">
              <a14:hiddenFill xmlns:a14="http://schemas.microsoft.com/office/drawing/2010/main">
                <a:solidFill>
                  <a:srgbClr val="FFFFFF"/>
                </a:solidFill>
              </a14:hiddenFill>
            </a:ext>
          </a:extLst>
        </p:spPr>
      </p:pic>
      <p:sp>
        <p:nvSpPr>
          <p:cNvPr id="6" name="Subtítulo 2"/>
          <p:cNvSpPr txBox="1">
            <a:spLocks/>
          </p:cNvSpPr>
          <p:nvPr/>
        </p:nvSpPr>
        <p:spPr>
          <a:xfrm>
            <a:off x="1815404" y="274274"/>
            <a:ext cx="9657525" cy="74101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s-ES_tradnl" sz="2800" b="1" smtClean="0">
                <a:solidFill>
                  <a:schemeClr val="accent1">
                    <a:lumMod val="75000"/>
                  </a:schemeClr>
                </a:solidFill>
              </a:rPr>
              <a:t>SUPERFICIES DE MANDO Y CONTROL DE LA AERONAVE</a:t>
            </a:r>
            <a:endParaRPr lang="es-MX" sz="2800" b="1" dirty="0">
              <a:solidFill>
                <a:schemeClr val="accent1">
                  <a:lumMod val="75000"/>
                </a:schemeClr>
              </a:solidFill>
            </a:endParaRPr>
          </a:p>
        </p:txBody>
      </p:sp>
    </p:spTree>
    <p:extLst>
      <p:ext uri="{BB962C8B-B14F-4D97-AF65-F5344CB8AC3E}">
        <p14:creationId xmlns:p14="http://schemas.microsoft.com/office/powerpoint/2010/main" val="925363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45</TotalTime>
  <Words>145</Words>
  <Application>Microsoft Office PowerPoint</Application>
  <PresentationFormat>Panorámica</PresentationFormat>
  <Paragraphs>26</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Century Gothic</vt:lpstr>
      <vt:lpstr>Verdana</vt:lpstr>
      <vt:lpstr>Wingdings 3</vt:lpstr>
      <vt:lpstr>Sector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4</cp:revision>
  <dcterms:created xsi:type="dcterms:W3CDTF">2017-09-05T05:47:48Z</dcterms:created>
  <dcterms:modified xsi:type="dcterms:W3CDTF">2017-09-05T06:32:50Z</dcterms:modified>
</cp:coreProperties>
</file>