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57" r:id="rId4"/>
    <p:sldId id="258" r:id="rId5"/>
    <p:sldId id="259" r:id="rId6"/>
    <p:sldId id="260" r:id="rId7"/>
    <p:sldId id="261" r:id="rId8"/>
    <p:sldId id="262" r:id="rId9"/>
    <p:sldId id="263" r:id="rId10"/>
    <p:sldId id="264" r:id="rId11"/>
    <p:sldId id="265" r:id="rId12"/>
    <p:sldId id="267" r:id="rId13"/>
    <p:sldId id="268" r:id="rId14"/>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70" d="100"/>
          <a:sy n="70" d="100"/>
        </p:scale>
        <p:origin x="738" y="1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MX"/>
          </a:p>
        </p:txBody>
      </p:sp>
      <p:sp>
        <p:nvSpPr>
          <p:cNvPr id="4" name="Marcador de fecha 3"/>
          <p:cNvSpPr>
            <a:spLocks noGrp="1"/>
          </p:cNvSpPr>
          <p:nvPr>
            <p:ph type="dt" sz="half" idx="10"/>
          </p:nvPr>
        </p:nvSpPr>
        <p:spPr/>
        <p:txBody>
          <a:bodyPr/>
          <a:lstStyle/>
          <a:p>
            <a:fld id="{759926D0-4AB5-4DD2-ABB6-C627FA511AEC}" type="datetimeFigureOut">
              <a:rPr lang="es-MX" smtClean="0"/>
              <a:t>03/09/2017</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15994E0B-412D-4B7D-8016-5E265AA00884}" type="slidenum">
              <a:rPr lang="es-MX" smtClean="0"/>
              <a:t>‹Nº›</a:t>
            </a:fld>
            <a:endParaRPr lang="es-MX"/>
          </a:p>
        </p:txBody>
      </p:sp>
    </p:spTree>
    <p:extLst>
      <p:ext uri="{BB962C8B-B14F-4D97-AF65-F5344CB8AC3E}">
        <p14:creationId xmlns:p14="http://schemas.microsoft.com/office/powerpoint/2010/main" val="10105099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759926D0-4AB5-4DD2-ABB6-C627FA511AEC}" type="datetimeFigureOut">
              <a:rPr lang="es-MX" smtClean="0"/>
              <a:t>03/09/2017</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15994E0B-412D-4B7D-8016-5E265AA00884}" type="slidenum">
              <a:rPr lang="es-MX" smtClean="0"/>
              <a:t>‹Nº›</a:t>
            </a:fld>
            <a:endParaRPr lang="es-MX"/>
          </a:p>
        </p:txBody>
      </p:sp>
    </p:spTree>
    <p:extLst>
      <p:ext uri="{BB962C8B-B14F-4D97-AF65-F5344CB8AC3E}">
        <p14:creationId xmlns:p14="http://schemas.microsoft.com/office/powerpoint/2010/main" val="705964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759926D0-4AB5-4DD2-ABB6-C627FA511AEC}" type="datetimeFigureOut">
              <a:rPr lang="es-MX" smtClean="0"/>
              <a:t>03/09/2017</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15994E0B-412D-4B7D-8016-5E265AA00884}" type="slidenum">
              <a:rPr lang="es-MX" smtClean="0"/>
              <a:t>‹Nº›</a:t>
            </a:fld>
            <a:endParaRPr lang="es-MX"/>
          </a:p>
        </p:txBody>
      </p:sp>
    </p:spTree>
    <p:extLst>
      <p:ext uri="{BB962C8B-B14F-4D97-AF65-F5344CB8AC3E}">
        <p14:creationId xmlns:p14="http://schemas.microsoft.com/office/powerpoint/2010/main" val="7135863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fecha 4"/>
          <p:cNvSpPr>
            <a:spLocks noGrp="1"/>
          </p:cNvSpPr>
          <p:nvPr>
            <p:ph type="dt" sz="half" idx="10"/>
          </p:nvPr>
        </p:nvSpPr>
        <p:spPr/>
        <p:txBody>
          <a:bodyPr/>
          <a:lstStyle/>
          <a:p>
            <a:fld id="{759926D0-4AB5-4DD2-ABB6-C627FA511AEC}" type="datetimeFigureOut">
              <a:rPr lang="es-MX" smtClean="0"/>
              <a:t>03/09/2017</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15994E0B-412D-4B7D-8016-5E265AA00884}" type="slidenum">
              <a:rPr lang="es-MX" smtClean="0"/>
              <a:t>‹Nº›</a:t>
            </a:fld>
            <a:endParaRPr lang="es-MX"/>
          </a:p>
        </p:txBody>
      </p:sp>
    </p:spTree>
    <p:extLst>
      <p:ext uri="{BB962C8B-B14F-4D97-AF65-F5344CB8AC3E}">
        <p14:creationId xmlns:p14="http://schemas.microsoft.com/office/powerpoint/2010/main" val="868835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Marcador de fecha 6"/>
          <p:cNvSpPr>
            <a:spLocks noGrp="1"/>
          </p:cNvSpPr>
          <p:nvPr>
            <p:ph type="dt" sz="half" idx="10"/>
          </p:nvPr>
        </p:nvSpPr>
        <p:spPr/>
        <p:txBody>
          <a:bodyPr/>
          <a:lstStyle/>
          <a:p>
            <a:fld id="{759926D0-4AB5-4DD2-ABB6-C627FA511AEC}" type="datetimeFigureOut">
              <a:rPr lang="es-MX" smtClean="0"/>
              <a:t>03/09/2017</a:t>
            </a:fld>
            <a:endParaRPr lang="es-MX"/>
          </a:p>
        </p:txBody>
      </p:sp>
      <p:sp>
        <p:nvSpPr>
          <p:cNvPr id="8" name="Marcador de pie de página 7"/>
          <p:cNvSpPr>
            <a:spLocks noGrp="1"/>
          </p:cNvSpPr>
          <p:nvPr>
            <p:ph type="ftr" sz="quarter" idx="11"/>
          </p:nvPr>
        </p:nvSpPr>
        <p:spPr/>
        <p:txBody>
          <a:bodyPr/>
          <a:lstStyle/>
          <a:p>
            <a:endParaRPr lang="es-MX"/>
          </a:p>
        </p:txBody>
      </p:sp>
      <p:sp>
        <p:nvSpPr>
          <p:cNvPr id="9" name="Marcador de número de diapositiva 8"/>
          <p:cNvSpPr>
            <a:spLocks noGrp="1"/>
          </p:cNvSpPr>
          <p:nvPr>
            <p:ph type="sldNum" sz="quarter" idx="12"/>
          </p:nvPr>
        </p:nvSpPr>
        <p:spPr/>
        <p:txBody>
          <a:bodyPr/>
          <a:lstStyle/>
          <a:p>
            <a:fld id="{15994E0B-412D-4B7D-8016-5E265AA00884}" type="slidenum">
              <a:rPr lang="es-MX" smtClean="0"/>
              <a:t>‹Nº›</a:t>
            </a:fld>
            <a:endParaRPr lang="es-MX"/>
          </a:p>
        </p:txBody>
      </p:sp>
    </p:spTree>
    <p:extLst>
      <p:ext uri="{BB962C8B-B14F-4D97-AF65-F5344CB8AC3E}">
        <p14:creationId xmlns:p14="http://schemas.microsoft.com/office/powerpoint/2010/main" val="3714869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fecha 2"/>
          <p:cNvSpPr>
            <a:spLocks noGrp="1"/>
          </p:cNvSpPr>
          <p:nvPr>
            <p:ph type="dt" sz="half" idx="10"/>
          </p:nvPr>
        </p:nvSpPr>
        <p:spPr/>
        <p:txBody>
          <a:bodyPr/>
          <a:lstStyle/>
          <a:p>
            <a:fld id="{759926D0-4AB5-4DD2-ABB6-C627FA511AEC}" type="datetimeFigureOut">
              <a:rPr lang="es-MX" smtClean="0"/>
              <a:t>03/09/2017</a:t>
            </a:fld>
            <a:endParaRPr lang="es-MX"/>
          </a:p>
        </p:txBody>
      </p:sp>
      <p:sp>
        <p:nvSpPr>
          <p:cNvPr id="4" name="Marcador de pie de página 3"/>
          <p:cNvSpPr>
            <a:spLocks noGrp="1"/>
          </p:cNvSpPr>
          <p:nvPr>
            <p:ph type="ftr" sz="quarter" idx="11"/>
          </p:nvPr>
        </p:nvSpPr>
        <p:spPr/>
        <p:txBody>
          <a:bodyPr/>
          <a:lstStyle/>
          <a:p>
            <a:endParaRPr lang="es-MX"/>
          </a:p>
        </p:txBody>
      </p:sp>
      <p:sp>
        <p:nvSpPr>
          <p:cNvPr id="5" name="Marcador de número de diapositiva 4"/>
          <p:cNvSpPr>
            <a:spLocks noGrp="1"/>
          </p:cNvSpPr>
          <p:nvPr>
            <p:ph type="sldNum" sz="quarter" idx="12"/>
          </p:nvPr>
        </p:nvSpPr>
        <p:spPr/>
        <p:txBody>
          <a:bodyPr/>
          <a:lstStyle/>
          <a:p>
            <a:fld id="{15994E0B-412D-4B7D-8016-5E265AA00884}" type="slidenum">
              <a:rPr lang="es-MX" smtClean="0"/>
              <a:t>‹Nº›</a:t>
            </a:fld>
            <a:endParaRPr lang="es-MX"/>
          </a:p>
        </p:txBody>
      </p:sp>
    </p:spTree>
    <p:extLst>
      <p:ext uri="{BB962C8B-B14F-4D97-AF65-F5344CB8AC3E}">
        <p14:creationId xmlns:p14="http://schemas.microsoft.com/office/powerpoint/2010/main" val="3857960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759926D0-4AB5-4DD2-ABB6-C627FA511AEC}" type="datetimeFigureOut">
              <a:rPr lang="es-MX" smtClean="0"/>
              <a:t>03/09/2017</a:t>
            </a:fld>
            <a:endParaRPr lang="es-MX"/>
          </a:p>
        </p:txBody>
      </p:sp>
      <p:sp>
        <p:nvSpPr>
          <p:cNvPr id="3" name="Marcador de pie de página 2"/>
          <p:cNvSpPr>
            <a:spLocks noGrp="1"/>
          </p:cNvSpPr>
          <p:nvPr>
            <p:ph type="ftr" sz="quarter" idx="11"/>
          </p:nvPr>
        </p:nvSpPr>
        <p:spPr/>
        <p:txBody>
          <a:bodyPr/>
          <a:lstStyle/>
          <a:p>
            <a:endParaRPr lang="es-MX"/>
          </a:p>
        </p:txBody>
      </p:sp>
      <p:sp>
        <p:nvSpPr>
          <p:cNvPr id="4" name="Marcador de número de diapositiva 3"/>
          <p:cNvSpPr>
            <a:spLocks noGrp="1"/>
          </p:cNvSpPr>
          <p:nvPr>
            <p:ph type="sldNum" sz="quarter" idx="12"/>
          </p:nvPr>
        </p:nvSpPr>
        <p:spPr/>
        <p:txBody>
          <a:bodyPr/>
          <a:lstStyle/>
          <a:p>
            <a:fld id="{15994E0B-412D-4B7D-8016-5E265AA00884}" type="slidenum">
              <a:rPr lang="es-MX" smtClean="0"/>
              <a:t>‹Nº›</a:t>
            </a:fld>
            <a:endParaRPr lang="es-MX"/>
          </a:p>
        </p:txBody>
      </p:sp>
    </p:spTree>
    <p:extLst>
      <p:ext uri="{BB962C8B-B14F-4D97-AF65-F5344CB8AC3E}">
        <p14:creationId xmlns:p14="http://schemas.microsoft.com/office/powerpoint/2010/main" val="40141733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759926D0-4AB5-4DD2-ABB6-C627FA511AEC}" type="datetimeFigureOut">
              <a:rPr lang="es-MX" smtClean="0"/>
              <a:t>03/09/2017</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15994E0B-412D-4B7D-8016-5E265AA00884}" type="slidenum">
              <a:rPr lang="es-MX" smtClean="0"/>
              <a:t>‹Nº›</a:t>
            </a:fld>
            <a:endParaRPr lang="es-MX"/>
          </a:p>
        </p:txBody>
      </p:sp>
    </p:spTree>
    <p:extLst>
      <p:ext uri="{BB962C8B-B14F-4D97-AF65-F5344CB8AC3E}">
        <p14:creationId xmlns:p14="http://schemas.microsoft.com/office/powerpoint/2010/main" val="1495710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759926D0-4AB5-4DD2-ABB6-C627FA511AEC}" type="datetimeFigureOut">
              <a:rPr lang="es-MX" smtClean="0"/>
              <a:t>03/09/2017</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15994E0B-412D-4B7D-8016-5E265AA00884}" type="slidenum">
              <a:rPr lang="es-MX" smtClean="0"/>
              <a:t>‹Nº›</a:t>
            </a:fld>
            <a:endParaRPr lang="es-MX"/>
          </a:p>
        </p:txBody>
      </p:sp>
    </p:spTree>
    <p:extLst>
      <p:ext uri="{BB962C8B-B14F-4D97-AF65-F5344CB8AC3E}">
        <p14:creationId xmlns:p14="http://schemas.microsoft.com/office/powerpoint/2010/main" val="3957601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759926D0-4AB5-4DD2-ABB6-C627FA511AEC}" type="datetimeFigureOut">
              <a:rPr lang="es-MX" smtClean="0"/>
              <a:t>03/09/2017</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15994E0B-412D-4B7D-8016-5E265AA00884}" type="slidenum">
              <a:rPr lang="es-MX" smtClean="0"/>
              <a:t>‹Nº›</a:t>
            </a:fld>
            <a:endParaRPr lang="es-MX"/>
          </a:p>
        </p:txBody>
      </p:sp>
    </p:spTree>
    <p:extLst>
      <p:ext uri="{BB962C8B-B14F-4D97-AF65-F5344CB8AC3E}">
        <p14:creationId xmlns:p14="http://schemas.microsoft.com/office/powerpoint/2010/main" val="2561294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759926D0-4AB5-4DD2-ABB6-C627FA511AEC}" type="datetimeFigureOut">
              <a:rPr lang="es-MX" smtClean="0"/>
              <a:t>03/09/2017</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15994E0B-412D-4B7D-8016-5E265AA00884}" type="slidenum">
              <a:rPr lang="es-MX" smtClean="0"/>
              <a:t>‹Nº›</a:t>
            </a:fld>
            <a:endParaRPr lang="es-MX"/>
          </a:p>
        </p:txBody>
      </p:sp>
    </p:spTree>
    <p:extLst>
      <p:ext uri="{BB962C8B-B14F-4D97-AF65-F5344CB8AC3E}">
        <p14:creationId xmlns:p14="http://schemas.microsoft.com/office/powerpoint/2010/main" val="15678697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9926D0-4AB5-4DD2-ABB6-C627FA511AEC}" type="datetimeFigureOut">
              <a:rPr lang="es-MX" smtClean="0"/>
              <a:t>03/09/2017</a:t>
            </a:fld>
            <a:endParaRPr lang="es-MX"/>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994E0B-412D-4B7D-8016-5E265AA00884}" type="slidenum">
              <a:rPr lang="es-MX" smtClean="0"/>
              <a:t>‹Nº›</a:t>
            </a:fld>
            <a:endParaRPr lang="es-MX"/>
          </a:p>
        </p:txBody>
      </p:sp>
    </p:spTree>
    <p:extLst>
      <p:ext uri="{BB962C8B-B14F-4D97-AF65-F5344CB8AC3E}">
        <p14:creationId xmlns:p14="http://schemas.microsoft.com/office/powerpoint/2010/main" val="22743498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hyperlink" Target="http://www.manualvuelo.com/PBV/PBV18.html#186" TargetMode="Externa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hyperlink" Target="http://www.manualvuelo.com/PBV/PBV13.html#131_ang_incid" TargetMode="Externa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s://www.youtube.com/watch?v=cEgiqCZLJqQ" TargetMode="External"/><Relationship Id="rId13" Type="http://schemas.openxmlformats.org/officeDocument/2006/relationships/hyperlink" Target="https://www.youtube.com/watch?v=RuE1Cjlt5do" TargetMode="External"/><Relationship Id="rId3" Type="http://schemas.openxmlformats.org/officeDocument/2006/relationships/hyperlink" Target="https://www.youtube.com/watch?v=uH80_bE7SjA" TargetMode="External"/><Relationship Id="rId7" Type="http://schemas.openxmlformats.org/officeDocument/2006/relationships/hyperlink" Target="https://www.youtube.com/watch?v=G5IWNSaC6ME&amp;t=229s" TargetMode="External"/><Relationship Id="rId12" Type="http://schemas.openxmlformats.org/officeDocument/2006/relationships/hyperlink" Target="https://www.youtube.com/watch?v=Db1u6I_lukU" TargetMode="External"/><Relationship Id="rId2" Type="http://schemas.openxmlformats.org/officeDocument/2006/relationships/hyperlink" Target="https://www.youtube.com/watch?v=mdLfmX_21oA" TargetMode="External"/><Relationship Id="rId1" Type="http://schemas.openxmlformats.org/officeDocument/2006/relationships/slideLayout" Target="../slideLayouts/slideLayout2.xml"/><Relationship Id="rId6" Type="http://schemas.openxmlformats.org/officeDocument/2006/relationships/hyperlink" Target="https://www.youtube.com/watch?v=KQ1s2Oev8DQ" TargetMode="External"/><Relationship Id="rId11" Type="http://schemas.openxmlformats.org/officeDocument/2006/relationships/hyperlink" Target="https://www.youtube.com/watch?v=i6ABfdRcuWI" TargetMode="External"/><Relationship Id="rId5" Type="http://schemas.openxmlformats.org/officeDocument/2006/relationships/hyperlink" Target="https://www.youtube.com/watch?v=gDCHR7GAIUw&amp;t=181s" TargetMode="External"/><Relationship Id="rId10" Type="http://schemas.openxmlformats.org/officeDocument/2006/relationships/hyperlink" Target="https://www.youtube.com/watch?v=im32AHm0qq8&amp;t=20s" TargetMode="External"/><Relationship Id="rId4" Type="http://schemas.openxmlformats.org/officeDocument/2006/relationships/hyperlink" Target="https://www.youtube.com/watch?v=KjiUUJdPGX0" TargetMode="External"/><Relationship Id="rId9" Type="http://schemas.openxmlformats.org/officeDocument/2006/relationships/hyperlink" Target="https://www.youtube.com/watch?v=rJoZEPq-uKQ&amp;t=57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3909542" y="90153"/>
            <a:ext cx="3843540" cy="707886"/>
          </a:xfrm>
          <a:prstGeom prst="rect">
            <a:avLst/>
          </a:prstGeom>
          <a:noFill/>
        </p:spPr>
        <p:txBody>
          <a:bodyPr wrap="square" rtlCol="0">
            <a:spAutoFit/>
          </a:bodyPr>
          <a:lstStyle/>
          <a:p>
            <a:r>
              <a:rPr lang="es-ES_tradnl" sz="4000" dirty="0" smtClean="0"/>
              <a:t>Partes del Avión</a:t>
            </a:r>
            <a:endParaRPr lang="es-MX" sz="4000" dirty="0"/>
          </a:p>
        </p:txBody>
      </p:sp>
      <p:pic>
        <p:nvPicPr>
          <p:cNvPr id="6" name="Imagen 5"/>
          <p:cNvPicPr>
            <a:picLocks noChangeAspect="1"/>
          </p:cNvPicPr>
          <p:nvPr/>
        </p:nvPicPr>
        <p:blipFill>
          <a:blip r:embed="rId2"/>
          <a:stretch>
            <a:fillRect/>
          </a:stretch>
        </p:blipFill>
        <p:spPr>
          <a:xfrm>
            <a:off x="2023593" y="1123565"/>
            <a:ext cx="7236316" cy="5419371"/>
          </a:xfrm>
          <a:prstGeom prst="rect">
            <a:avLst/>
          </a:prstGeom>
        </p:spPr>
      </p:pic>
      <p:sp>
        <p:nvSpPr>
          <p:cNvPr id="8" name="CuadroTexto 7"/>
          <p:cNvSpPr txBox="1"/>
          <p:nvPr/>
        </p:nvSpPr>
        <p:spPr>
          <a:xfrm>
            <a:off x="3639757" y="1449033"/>
            <a:ext cx="1991129" cy="707886"/>
          </a:xfrm>
          <a:prstGeom prst="rect">
            <a:avLst/>
          </a:prstGeom>
          <a:noFill/>
        </p:spPr>
        <p:txBody>
          <a:bodyPr wrap="square" rtlCol="0">
            <a:spAutoFit/>
          </a:bodyPr>
          <a:lstStyle/>
          <a:p>
            <a:r>
              <a:rPr lang="es-ES_tradnl" sz="4000" dirty="0" smtClean="0">
                <a:solidFill>
                  <a:srgbClr val="FFFF00"/>
                </a:solidFill>
              </a:rPr>
              <a:t>Fuselaje</a:t>
            </a:r>
            <a:endParaRPr lang="es-MX" sz="4000" dirty="0">
              <a:solidFill>
                <a:srgbClr val="FFFF00"/>
              </a:solidFill>
            </a:endParaRPr>
          </a:p>
        </p:txBody>
      </p:sp>
      <p:sp>
        <p:nvSpPr>
          <p:cNvPr id="9" name="CuadroTexto 8"/>
          <p:cNvSpPr txBox="1"/>
          <p:nvPr/>
        </p:nvSpPr>
        <p:spPr>
          <a:xfrm>
            <a:off x="7445397" y="671209"/>
            <a:ext cx="2612264" cy="707886"/>
          </a:xfrm>
          <a:prstGeom prst="rect">
            <a:avLst/>
          </a:prstGeom>
          <a:noFill/>
        </p:spPr>
        <p:txBody>
          <a:bodyPr wrap="square" rtlCol="0">
            <a:spAutoFit/>
          </a:bodyPr>
          <a:lstStyle/>
          <a:p>
            <a:r>
              <a:rPr lang="es-ES_tradnl" sz="4000" dirty="0" err="1" smtClean="0">
                <a:solidFill>
                  <a:srgbClr val="FF0000"/>
                </a:solidFill>
              </a:rPr>
              <a:t>Empenaje</a:t>
            </a:r>
            <a:endParaRPr lang="es-MX" sz="4000" dirty="0">
              <a:solidFill>
                <a:srgbClr val="FF0000"/>
              </a:solidFill>
            </a:endParaRPr>
          </a:p>
        </p:txBody>
      </p:sp>
      <p:sp>
        <p:nvSpPr>
          <p:cNvPr id="10" name="CuadroTexto 9"/>
          <p:cNvSpPr txBox="1"/>
          <p:nvPr/>
        </p:nvSpPr>
        <p:spPr>
          <a:xfrm>
            <a:off x="2977971" y="2383097"/>
            <a:ext cx="1143270" cy="707886"/>
          </a:xfrm>
          <a:prstGeom prst="rect">
            <a:avLst/>
          </a:prstGeom>
          <a:noFill/>
        </p:spPr>
        <p:txBody>
          <a:bodyPr wrap="square" rtlCol="0">
            <a:spAutoFit/>
          </a:bodyPr>
          <a:lstStyle/>
          <a:p>
            <a:r>
              <a:rPr lang="es-ES_tradnl" sz="4000" dirty="0" smtClean="0"/>
              <a:t>Alas</a:t>
            </a:r>
            <a:endParaRPr lang="es-MX" sz="4000" dirty="0"/>
          </a:p>
        </p:txBody>
      </p:sp>
      <p:sp>
        <p:nvSpPr>
          <p:cNvPr id="11" name="CuadroTexto 10"/>
          <p:cNvSpPr txBox="1"/>
          <p:nvPr/>
        </p:nvSpPr>
        <p:spPr>
          <a:xfrm>
            <a:off x="6916760" y="3965052"/>
            <a:ext cx="1143270" cy="707886"/>
          </a:xfrm>
          <a:prstGeom prst="rect">
            <a:avLst/>
          </a:prstGeom>
          <a:noFill/>
        </p:spPr>
        <p:txBody>
          <a:bodyPr wrap="square" rtlCol="0">
            <a:spAutoFit/>
          </a:bodyPr>
          <a:lstStyle/>
          <a:p>
            <a:r>
              <a:rPr lang="es-ES_tradnl" sz="4000" dirty="0" smtClean="0"/>
              <a:t>Alas</a:t>
            </a:r>
            <a:endParaRPr lang="es-MX" sz="4000" dirty="0"/>
          </a:p>
        </p:txBody>
      </p:sp>
      <p:sp>
        <p:nvSpPr>
          <p:cNvPr id="12" name="CuadroTexto 11"/>
          <p:cNvSpPr txBox="1"/>
          <p:nvPr/>
        </p:nvSpPr>
        <p:spPr>
          <a:xfrm>
            <a:off x="4177852" y="5818302"/>
            <a:ext cx="3306919" cy="584775"/>
          </a:xfrm>
          <a:prstGeom prst="rect">
            <a:avLst/>
          </a:prstGeom>
          <a:noFill/>
        </p:spPr>
        <p:txBody>
          <a:bodyPr wrap="square" rtlCol="0">
            <a:spAutoFit/>
          </a:bodyPr>
          <a:lstStyle/>
          <a:p>
            <a:r>
              <a:rPr lang="es-ES_tradnl" sz="3200" dirty="0" smtClean="0">
                <a:solidFill>
                  <a:srgbClr val="00B050"/>
                </a:solidFill>
              </a:rPr>
              <a:t>Tren de aterrizaje</a:t>
            </a:r>
            <a:endParaRPr lang="es-MX" sz="3200" dirty="0">
              <a:solidFill>
                <a:srgbClr val="00B050"/>
              </a:solidFill>
            </a:endParaRPr>
          </a:p>
        </p:txBody>
      </p:sp>
      <p:sp>
        <p:nvSpPr>
          <p:cNvPr id="13" name="CuadroTexto 12"/>
          <p:cNvSpPr txBox="1"/>
          <p:nvPr/>
        </p:nvSpPr>
        <p:spPr>
          <a:xfrm rot="2350995">
            <a:off x="192393" y="5197170"/>
            <a:ext cx="3377409" cy="523220"/>
          </a:xfrm>
          <a:prstGeom prst="rect">
            <a:avLst/>
          </a:prstGeom>
          <a:noFill/>
        </p:spPr>
        <p:txBody>
          <a:bodyPr wrap="square" rtlCol="0">
            <a:spAutoFit/>
          </a:bodyPr>
          <a:lstStyle/>
          <a:p>
            <a:r>
              <a:rPr lang="es-ES_tradnl" sz="2800" b="1" dirty="0" smtClean="0">
                <a:solidFill>
                  <a:srgbClr val="002060"/>
                </a:solidFill>
              </a:rPr>
              <a:t>Planta de propulsión</a:t>
            </a:r>
            <a:endParaRPr lang="es-MX" sz="2800" b="1" dirty="0">
              <a:solidFill>
                <a:srgbClr val="002060"/>
              </a:solidFill>
            </a:endParaRPr>
          </a:p>
        </p:txBody>
      </p:sp>
      <p:sp>
        <p:nvSpPr>
          <p:cNvPr id="7" name="Elipse 6"/>
          <p:cNvSpPr/>
          <p:nvPr/>
        </p:nvSpPr>
        <p:spPr>
          <a:xfrm>
            <a:off x="5816220" y="1285010"/>
            <a:ext cx="3258355" cy="223782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Elipse 13"/>
          <p:cNvSpPr/>
          <p:nvPr/>
        </p:nvSpPr>
        <p:spPr>
          <a:xfrm rot="20345836">
            <a:off x="2088049" y="3248443"/>
            <a:ext cx="4697942" cy="1432162"/>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cxnSp>
        <p:nvCxnSpPr>
          <p:cNvPr id="16" name="Conector recto de flecha 15"/>
          <p:cNvCxnSpPr/>
          <p:nvPr/>
        </p:nvCxnSpPr>
        <p:spPr>
          <a:xfrm flipV="1">
            <a:off x="1790163" y="4189070"/>
            <a:ext cx="540913" cy="91096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8" name="Conector recto de flecha 17"/>
          <p:cNvCxnSpPr/>
          <p:nvPr/>
        </p:nvCxnSpPr>
        <p:spPr>
          <a:xfrm flipV="1">
            <a:off x="1942563" y="5100034"/>
            <a:ext cx="2005259" cy="15240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0" name="Conector recto de flecha 19"/>
          <p:cNvCxnSpPr/>
          <p:nvPr/>
        </p:nvCxnSpPr>
        <p:spPr>
          <a:xfrm flipH="1" flipV="1">
            <a:off x="3355348" y="5471550"/>
            <a:ext cx="2092415" cy="346752"/>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ector recto de flecha 21"/>
          <p:cNvCxnSpPr/>
          <p:nvPr/>
        </p:nvCxnSpPr>
        <p:spPr>
          <a:xfrm flipV="1">
            <a:off x="5600164" y="5124798"/>
            <a:ext cx="41587" cy="845904"/>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4570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Resultado de imagen para empenaje de av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7043" y="587069"/>
            <a:ext cx="8800915" cy="4929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61346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3909542" y="90153"/>
            <a:ext cx="3843540" cy="707886"/>
          </a:xfrm>
          <a:prstGeom prst="rect">
            <a:avLst/>
          </a:prstGeom>
          <a:noFill/>
        </p:spPr>
        <p:txBody>
          <a:bodyPr wrap="square" rtlCol="0">
            <a:spAutoFit/>
          </a:bodyPr>
          <a:lstStyle/>
          <a:p>
            <a:r>
              <a:rPr lang="es-ES_tradnl" sz="4000" dirty="0" smtClean="0"/>
              <a:t>Partes del Avión</a:t>
            </a:r>
            <a:endParaRPr lang="es-MX" sz="4000" dirty="0"/>
          </a:p>
        </p:txBody>
      </p:sp>
      <p:sp>
        <p:nvSpPr>
          <p:cNvPr id="17" name="CuadroTexto 16"/>
          <p:cNvSpPr txBox="1"/>
          <p:nvPr/>
        </p:nvSpPr>
        <p:spPr>
          <a:xfrm rot="19958431">
            <a:off x="69661" y="624001"/>
            <a:ext cx="2547973" cy="923330"/>
          </a:xfrm>
          <a:prstGeom prst="rect">
            <a:avLst/>
          </a:prstGeom>
          <a:noFill/>
        </p:spPr>
        <p:txBody>
          <a:bodyPr wrap="square" rtlCol="0">
            <a:spAutoFit/>
          </a:bodyPr>
          <a:lstStyle/>
          <a:p>
            <a:r>
              <a:rPr lang="es-ES_tradnl" sz="5400" dirty="0" smtClean="0">
                <a:solidFill>
                  <a:srgbClr val="00B050"/>
                </a:solidFill>
              </a:rPr>
              <a:t>Fuselaje</a:t>
            </a:r>
            <a:endParaRPr lang="es-MX" sz="5400" dirty="0">
              <a:solidFill>
                <a:srgbClr val="00B050"/>
              </a:solidFill>
            </a:endParaRPr>
          </a:p>
        </p:txBody>
      </p:sp>
      <p:sp>
        <p:nvSpPr>
          <p:cNvPr id="2" name="Rectángulo 1"/>
          <p:cNvSpPr/>
          <p:nvPr/>
        </p:nvSpPr>
        <p:spPr>
          <a:xfrm>
            <a:off x="191841" y="2261753"/>
            <a:ext cx="7074794" cy="3416320"/>
          </a:xfrm>
          <a:prstGeom prst="rect">
            <a:avLst/>
          </a:prstGeom>
        </p:spPr>
        <p:txBody>
          <a:bodyPr wrap="square">
            <a:spAutoFit/>
          </a:bodyPr>
          <a:lstStyle/>
          <a:p>
            <a:pPr algn="just">
              <a:lnSpc>
                <a:spcPct val="150000"/>
              </a:lnSpc>
            </a:pPr>
            <a:r>
              <a:rPr lang="es-MX" b="1" i="0" dirty="0" smtClean="0">
                <a:solidFill>
                  <a:srgbClr val="000000"/>
                </a:solidFill>
                <a:effectLst/>
                <a:latin typeface="Verdana" panose="020B0604030504040204" pitchFamily="34" charset="0"/>
              </a:rPr>
              <a:t>Fuselaje.</a:t>
            </a:r>
            <a:r>
              <a:rPr lang="es-MX" b="0" i="0" dirty="0" smtClean="0">
                <a:solidFill>
                  <a:srgbClr val="000000"/>
                </a:solidFill>
                <a:effectLst/>
                <a:latin typeface="Verdana" panose="020B0604030504040204" pitchFamily="34" charset="0"/>
              </a:rPr>
              <a:t> Del francés "</a:t>
            </a:r>
            <a:r>
              <a:rPr lang="es-MX" b="0" i="0" dirty="0" err="1" smtClean="0">
                <a:solidFill>
                  <a:srgbClr val="000000"/>
                </a:solidFill>
                <a:effectLst/>
                <a:latin typeface="Verdana" panose="020B0604030504040204" pitchFamily="34" charset="0"/>
              </a:rPr>
              <a:t>fuselé</a:t>
            </a:r>
            <a:r>
              <a:rPr lang="es-MX" b="0" i="0" dirty="0" smtClean="0">
                <a:solidFill>
                  <a:srgbClr val="000000"/>
                </a:solidFill>
                <a:effectLst/>
                <a:latin typeface="Verdana" panose="020B0604030504040204" pitchFamily="34" charset="0"/>
              </a:rPr>
              <a:t>" que significa "ahusado", se denomina fuselaje al cuerpo principal de la estructura del avión, cuya función principal es la de dar cabida a la tripulación, a los pasajeros y a la carga, además de servir de soporte principal al resto de los componentes.</a:t>
            </a:r>
            <a:r>
              <a:rPr lang="es-MX" dirty="0" smtClean="0"/>
              <a:t/>
            </a:r>
            <a:br>
              <a:rPr lang="es-MX" dirty="0" smtClean="0"/>
            </a:br>
            <a:r>
              <a:rPr lang="es-MX" b="0" i="0" dirty="0" smtClean="0">
                <a:solidFill>
                  <a:srgbClr val="000000"/>
                </a:solidFill>
                <a:effectLst/>
                <a:latin typeface="Verdana" panose="020B0604030504040204" pitchFamily="34" charset="0"/>
              </a:rPr>
              <a:t>El diseño del fuselaje además de atender a estas funciones, debe proporcionar un rendimiento aceptable al propósito a que se destine el avión.</a:t>
            </a:r>
            <a:endParaRPr lang="es-MX" dirty="0"/>
          </a:p>
        </p:txBody>
      </p:sp>
      <p:pic>
        <p:nvPicPr>
          <p:cNvPr id="2050" name="Picture 2" descr="http://www.modelbuffs.com/mpm/uploadsm3v2/Beech-King-Air-C90-ZS-GNB-M3-2-Mode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6635" y="3371667"/>
            <a:ext cx="4648444" cy="3486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2137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3909542" y="90153"/>
            <a:ext cx="3843540" cy="707886"/>
          </a:xfrm>
          <a:prstGeom prst="rect">
            <a:avLst/>
          </a:prstGeom>
          <a:noFill/>
        </p:spPr>
        <p:txBody>
          <a:bodyPr wrap="square" rtlCol="0">
            <a:spAutoFit/>
          </a:bodyPr>
          <a:lstStyle/>
          <a:p>
            <a:r>
              <a:rPr lang="es-ES_tradnl" sz="4000" dirty="0" smtClean="0"/>
              <a:t>Partes del Avión</a:t>
            </a:r>
            <a:endParaRPr lang="es-MX" sz="4000" dirty="0"/>
          </a:p>
        </p:txBody>
      </p:sp>
      <p:sp>
        <p:nvSpPr>
          <p:cNvPr id="17" name="CuadroTexto 16"/>
          <p:cNvSpPr txBox="1"/>
          <p:nvPr/>
        </p:nvSpPr>
        <p:spPr>
          <a:xfrm rot="19958431">
            <a:off x="130504" y="-17568"/>
            <a:ext cx="1460114" cy="923330"/>
          </a:xfrm>
          <a:prstGeom prst="rect">
            <a:avLst/>
          </a:prstGeom>
          <a:noFill/>
        </p:spPr>
        <p:txBody>
          <a:bodyPr wrap="square" rtlCol="0">
            <a:spAutoFit/>
          </a:bodyPr>
          <a:lstStyle/>
          <a:p>
            <a:r>
              <a:rPr lang="es-ES_tradnl" sz="5400" dirty="0" smtClean="0">
                <a:solidFill>
                  <a:srgbClr val="00B050"/>
                </a:solidFill>
              </a:rPr>
              <a:t>Alas</a:t>
            </a:r>
            <a:endParaRPr lang="es-MX" sz="5400" dirty="0">
              <a:solidFill>
                <a:srgbClr val="00B050"/>
              </a:solidFill>
            </a:endParaRPr>
          </a:p>
        </p:txBody>
      </p:sp>
      <p:sp>
        <p:nvSpPr>
          <p:cNvPr id="2" name="Rectángulo 1"/>
          <p:cNvSpPr/>
          <p:nvPr/>
        </p:nvSpPr>
        <p:spPr>
          <a:xfrm>
            <a:off x="114568" y="1189634"/>
            <a:ext cx="5036981" cy="4361159"/>
          </a:xfrm>
          <a:prstGeom prst="rect">
            <a:avLst/>
          </a:prstGeom>
        </p:spPr>
        <p:txBody>
          <a:bodyPr wrap="square">
            <a:spAutoFit/>
          </a:bodyPr>
          <a:lstStyle/>
          <a:p>
            <a:pPr algn="just">
              <a:lnSpc>
                <a:spcPct val="150000"/>
              </a:lnSpc>
            </a:pPr>
            <a:r>
              <a:rPr lang="es-MX" dirty="0" smtClean="0"/>
              <a:t>Son </a:t>
            </a:r>
            <a:r>
              <a:rPr lang="es-MX" dirty="0"/>
              <a:t>el elemento primordial de cualquier aeroplano. En ellas es donde se originan las fuerzas que hacen posible el vuelo. En su diseño se tienen en cuenta numerosos aspectos: peso máximo a soportar, resistencias generadas, comportamiento en la pérdida, etc.. o sea, todos aquellos factores que proporcionen el rendimiento óptimo para compaginar la mejor velocidad con el mayor alcance y el menor consumo de combustible posibles</a:t>
            </a:r>
          </a:p>
        </p:txBody>
      </p:sp>
      <p:pic>
        <p:nvPicPr>
          <p:cNvPr id="3" name="Imagen 2"/>
          <p:cNvPicPr>
            <a:picLocks noChangeAspect="1"/>
          </p:cNvPicPr>
          <p:nvPr/>
        </p:nvPicPr>
        <p:blipFill>
          <a:blip r:embed="rId2"/>
          <a:stretch>
            <a:fillRect/>
          </a:stretch>
        </p:blipFill>
        <p:spPr>
          <a:xfrm>
            <a:off x="5391955" y="1189635"/>
            <a:ext cx="6800045" cy="5097545"/>
          </a:xfrm>
          <a:prstGeom prst="rect">
            <a:avLst/>
          </a:prstGeom>
        </p:spPr>
      </p:pic>
      <p:cxnSp>
        <p:nvCxnSpPr>
          <p:cNvPr id="6" name="Conector recto 5"/>
          <p:cNvCxnSpPr/>
          <p:nvPr/>
        </p:nvCxnSpPr>
        <p:spPr>
          <a:xfrm>
            <a:off x="5563673" y="5550793"/>
            <a:ext cx="953037" cy="1081827"/>
          </a:xfrm>
          <a:prstGeom prst="line">
            <a:avLst/>
          </a:prstGeom>
          <a:ln w="762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1" name="Conector recto 10"/>
          <p:cNvCxnSpPr/>
          <p:nvPr/>
        </p:nvCxnSpPr>
        <p:spPr>
          <a:xfrm>
            <a:off x="10380373" y="764176"/>
            <a:ext cx="953037" cy="1081827"/>
          </a:xfrm>
          <a:prstGeom prst="line">
            <a:avLst/>
          </a:prstGeom>
          <a:ln w="76200">
            <a:solidFill>
              <a:srgbClr val="FF0000"/>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7492656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3909542" y="90153"/>
            <a:ext cx="3843540" cy="707886"/>
          </a:xfrm>
          <a:prstGeom prst="rect">
            <a:avLst/>
          </a:prstGeom>
          <a:noFill/>
        </p:spPr>
        <p:txBody>
          <a:bodyPr wrap="square" rtlCol="0">
            <a:spAutoFit/>
          </a:bodyPr>
          <a:lstStyle/>
          <a:p>
            <a:r>
              <a:rPr lang="es-ES_tradnl" sz="4000" dirty="0" smtClean="0"/>
              <a:t>Partes del Avión</a:t>
            </a:r>
            <a:endParaRPr lang="es-MX" sz="4000" dirty="0"/>
          </a:p>
        </p:txBody>
      </p:sp>
      <p:sp>
        <p:nvSpPr>
          <p:cNvPr id="17" name="CuadroTexto 16"/>
          <p:cNvSpPr txBox="1"/>
          <p:nvPr/>
        </p:nvSpPr>
        <p:spPr>
          <a:xfrm rot="19958431">
            <a:off x="130504" y="-17568"/>
            <a:ext cx="1460114" cy="923330"/>
          </a:xfrm>
          <a:prstGeom prst="rect">
            <a:avLst/>
          </a:prstGeom>
          <a:noFill/>
        </p:spPr>
        <p:txBody>
          <a:bodyPr wrap="square" rtlCol="0">
            <a:spAutoFit/>
          </a:bodyPr>
          <a:lstStyle/>
          <a:p>
            <a:r>
              <a:rPr lang="es-ES_tradnl" sz="5400" dirty="0" smtClean="0">
                <a:solidFill>
                  <a:srgbClr val="00B050"/>
                </a:solidFill>
              </a:rPr>
              <a:t>Alas</a:t>
            </a:r>
            <a:endParaRPr lang="es-MX" sz="5400" dirty="0">
              <a:solidFill>
                <a:srgbClr val="00B050"/>
              </a:solidFill>
            </a:endParaRPr>
          </a:p>
        </p:txBody>
      </p:sp>
      <p:sp>
        <p:nvSpPr>
          <p:cNvPr id="2" name="Rectángulo 1"/>
          <p:cNvSpPr/>
          <p:nvPr/>
        </p:nvSpPr>
        <p:spPr>
          <a:xfrm>
            <a:off x="141864" y="854910"/>
            <a:ext cx="11909110" cy="7528343"/>
          </a:xfrm>
          <a:prstGeom prst="rect">
            <a:avLst/>
          </a:prstGeom>
        </p:spPr>
        <p:txBody>
          <a:bodyPr wrap="square">
            <a:spAutoFit/>
          </a:bodyPr>
          <a:lstStyle/>
          <a:p>
            <a:pPr algn="just">
              <a:lnSpc>
                <a:spcPct val="150000"/>
              </a:lnSpc>
            </a:pPr>
            <a:r>
              <a:rPr lang="es-MX" dirty="0"/>
              <a:t>Por ser la parte más importante de un aeroplano y por ello quizá la más estudiada, es posiblemente también la que más terminología emplee para distinguir las distintas partes de la misma. </a:t>
            </a:r>
            <a:endParaRPr lang="es-MX" dirty="0" smtClean="0"/>
          </a:p>
          <a:p>
            <a:pPr algn="just">
              <a:lnSpc>
                <a:spcPct val="150000"/>
              </a:lnSpc>
            </a:pPr>
            <a:endParaRPr lang="es-MX" b="1" dirty="0"/>
          </a:p>
          <a:p>
            <a:pPr algn="just">
              <a:lnSpc>
                <a:spcPct val="150000"/>
              </a:lnSpc>
            </a:pPr>
            <a:r>
              <a:rPr lang="es-MX" b="1" dirty="0" smtClean="0"/>
              <a:t>Perfil</a:t>
            </a:r>
            <a:r>
              <a:rPr lang="es-MX" b="1" dirty="0"/>
              <a:t>.</a:t>
            </a:r>
            <a:r>
              <a:rPr lang="es-MX" dirty="0"/>
              <a:t> Es la forma de la sección del ala, es decir lo que veríamos si cortáramos esta transversalmente "como en rodajas". Salvo en el caso de alas rectangulares en que todos los perfiles ("rodajas") son iguales, lo habitual es que los perfiles que componen un ala sean diferentes; se van haciendo más pequeños y estrechos hacia los extremos del ala.</a:t>
            </a:r>
          </a:p>
          <a:p>
            <a:pPr algn="just">
              <a:lnSpc>
                <a:spcPct val="150000"/>
              </a:lnSpc>
            </a:pPr>
            <a:r>
              <a:rPr lang="es-MX" b="1" dirty="0"/>
              <a:t>Borde de ataque.</a:t>
            </a:r>
            <a:r>
              <a:rPr lang="es-MX" dirty="0"/>
              <a:t> Es el borde delantero del ala, o sea la línea que une la parte anterior de todos los perfiles que forman el ala; o dicho de otra forma: la parte del ala que primero toma contacto con el flujo de aire.</a:t>
            </a:r>
          </a:p>
          <a:p>
            <a:pPr algn="just">
              <a:lnSpc>
                <a:spcPct val="150000"/>
              </a:lnSpc>
            </a:pPr>
            <a:r>
              <a:rPr lang="es-MX" b="1" dirty="0"/>
              <a:t>Borde de salida.</a:t>
            </a:r>
            <a:r>
              <a:rPr lang="es-MX" dirty="0"/>
              <a:t> Es el borde posterior del ala, es decir la línea que une la parte posterior de todos los perfiles del ala; o dicho de otra forma: la parte del ala por donde el flujo de aire perturbado por el ala retorna a la corriente libre.</a:t>
            </a:r>
          </a:p>
          <a:p>
            <a:pPr algn="just">
              <a:lnSpc>
                <a:spcPct val="150000"/>
              </a:lnSpc>
            </a:pPr>
            <a:r>
              <a:rPr lang="es-MX" b="1" dirty="0" err="1"/>
              <a:t>Extrados</a:t>
            </a:r>
            <a:r>
              <a:rPr lang="es-MX" b="1" dirty="0"/>
              <a:t>.</a:t>
            </a:r>
            <a:r>
              <a:rPr lang="es-MX" dirty="0"/>
              <a:t> Parte superior del ala comprendida entre los bordes de ataque y salida.</a:t>
            </a:r>
          </a:p>
          <a:p>
            <a:pPr algn="just">
              <a:lnSpc>
                <a:spcPct val="150000"/>
              </a:lnSpc>
            </a:pPr>
            <a:r>
              <a:rPr lang="es-MX" b="1" dirty="0" err="1"/>
              <a:t>Intrados</a:t>
            </a:r>
            <a:r>
              <a:rPr lang="es-MX" b="1" dirty="0"/>
              <a:t>.</a:t>
            </a:r>
            <a:r>
              <a:rPr lang="es-MX" dirty="0"/>
              <a:t> Parte inferior del ala comprendida entre los bordes de ataque y salida.</a:t>
            </a:r>
          </a:p>
          <a:p>
            <a:pPr algn="just">
              <a:lnSpc>
                <a:spcPct val="150000"/>
              </a:lnSpc>
            </a:pPr>
            <a:r>
              <a:rPr lang="es-MX" b="1" dirty="0"/>
              <a:t>Espesor.</a:t>
            </a:r>
            <a:r>
              <a:rPr lang="es-MX" dirty="0"/>
              <a:t> Distancia máxima entre el </a:t>
            </a:r>
            <a:r>
              <a:rPr lang="es-MX" dirty="0" err="1"/>
              <a:t>extrados</a:t>
            </a:r>
            <a:r>
              <a:rPr lang="es-MX" dirty="0"/>
              <a:t> y el </a:t>
            </a:r>
            <a:r>
              <a:rPr lang="es-MX" dirty="0" err="1"/>
              <a:t>intrados</a:t>
            </a:r>
            <a:r>
              <a:rPr lang="es-MX" dirty="0"/>
              <a:t>.</a:t>
            </a:r>
          </a:p>
          <a:p>
            <a:pPr algn="just">
              <a:lnSpc>
                <a:spcPct val="150000"/>
              </a:lnSpc>
            </a:pPr>
            <a:r>
              <a:rPr lang="es-MX" b="1" dirty="0"/>
              <a:t>Cuerda.</a:t>
            </a:r>
            <a:r>
              <a:rPr lang="es-MX" dirty="0"/>
              <a:t> Es la línea recta imaginaria trazada entre los bordes de ataque y de salida de cada perfil.</a:t>
            </a:r>
          </a:p>
          <a:p>
            <a:pPr algn="just">
              <a:lnSpc>
                <a:spcPct val="150000"/>
              </a:lnSpc>
            </a:pPr>
            <a:r>
              <a:rPr lang="es-MX" b="1" dirty="0"/>
              <a:t>Cuerda media.</a:t>
            </a:r>
            <a:r>
              <a:rPr lang="es-MX" dirty="0"/>
              <a:t> Como los perfiles del ala no suelen ser iguales sino que van disminuyendo hacia los extremos, lo mismo sucede con la cuerda de cada uno. Por tanto al tener cada perfil una cuerda distinta, lo normal es hablar de cuerda media.</a:t>
            </a:r>
          </a:p>
          <a:p>
            <a:pPr algn="just">
              <a:lnSpc>
                <a:spcPct val="150000"/>
              </a:lnSpc>
            </a:pPr>
            <a:r>
              <a:rPr lang="es-MX" b="1" dirty="0"/>
              <a:t>Línea del 25% de la cuerda.</a:t>
            </a:r>
            <a:r>
              <a:rPr lang="es-MX" dirty="0"/>
              <a:t> Línea imaginaria que se obtendría al unir todos los puntos situados a una distancia del 25% de la longitud de la cuerda de cada perfil, distancia medida comenzando por el borde de ataque</a:t>
            </a:r>
            <a:r>
              <a:rPr lang="es-MX" dirty="0" smtClean="0"/>
              <a:t>.</a:t>
            </a:r>
            <a:endParaRPr lang="es-MX" dirty="0"/>
          </a:p>
        </p:txBody>
      </p:sp>
    </p:spTree>
    <p:extLst>
      <p:ext uri="{BB962C8B-B14F-4D97-AF65-F5344CB8AC3E}">
        <p14:creationId xmlns:p14="http://schemas.microsoft.com/office/powerpoint/2010/main" val="563015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3909542" y="90153"/>
            <a:ext cx="3843540" cy="707886"/>
          </a:xfrm>
          <a:prstGeom prst="rect">
            <a:avLst/>
          </a:prstGeom>
          <a:noFill/>
        </p:spPr>
        <p:txBody>
          <a:bodyPr wrap="square" rtlCol="0">
            <a:spAutoFit/>
          </a:bodyPr>
          <a:lstStyle/>
          <a:p>
            <a:r>
              <a:rPr lang="es-ES_tradnl" sz="4000" dirty="0" smtClean="0"/>
              <a:t>Partes del Avión</a:t>
            </a:r>
            <a:endParaRPr lang="es-MX" sz="4000" dirty="0"/>
          </a:p>
        </p:txBody>
      </p:sp>
      <p:sp>
        <p:nvSpPr>
          <p:cNvPr id="17" name="CuadroTexto 16"/>
          <p:cNvSpPr txBox="1"/>
          <p:nvPr/>
        </p:nvSpPr>
        <p:spPr>
          <a:xfrm rot="19958431">
            <a:off x="130504" y="-17568"/>
            <a:ext cx="1460114" cy="923330"/>
          </a:xfrm>
          <a:prstGeom prst="rect">
            <a:avLst/>
          </a:prstGeom>
          <a:noFill/>
        </p:spPr>
        <p:txBody>
          <a:bodyPr wrap="square" rtlCol="0">
            <a:spAutoFit/>
          </a:bodyPr>
          <a:lstStyle/>
          <a:p>
            <a:r>
              <a:rPr lang="es-ES_tradnl" sz="5400" dirty="0" smtClean="0">
                <a:solidFill>
                  <a:srgbClr val="00B050"/>
                </a:solidFill>
              </a:rPr>
              <a:t>Alas</a:t>
            </a:r>
            <a:endParaRPr lang="es-MX" sz="5400" dirty="0">
              <a:solidFill>
                <a:srgbClr val="00B050"/>
              </a:solidFill>
            </a:endParaRPr>
          </a:p>
        </p:txBody>
      </p:sp>
      <p:sp>
        <p:nvSpPr>
          <p:cNvPr id="2" name="Rectángulo 1"/>
          <p:cNvSpPr/>
          <p:nvPr/>
        </p:nvSpPr>
        <p:spPr>
          <a:xfrm>
            <a:off x="114568" y="1189634"/>
            <a:ext cx="11909110" cy="5450851"/>
          </a:xfrm>
          <a:prstGeom prst="rect">
            <a:avLst/>
          </a:prstGeom>
        </p:spPr>
        <p:txBody>
          <a:bodyPr wrap="square">
            <a:spAutoFit/>
          </a:bodyPr>
          <a:lstStyle/>
          <a:p>
            <a:pPr algn="just">
              <a:lnSpc>
                <a:spcPct val="150000"/>
              </a:lnSpc>
            </a:pPr>
            <a:r>
              <a:rPr lang="es-MX" b="1" dirty="0" smtClean="0"/>
              <a:t>Curvatura.</a:t>
            </a:r>
            <a:r>
              <a:rPr lang="es-MX" dirty="0" smtClean="0"/>
              <a:t> Del ala desde el borde de ataque al de salida. Curvatura superior se refiere a la de la superficie superior (</a:t>
            </a:r>
            <a:r>
              <a:rPr lang="es-MX" dirty="0" err="1" smtClean="0"/>
              <a:t>extrados</a:t>
            </a:r>
            <a:r>
              <a:rPr lang="es-MX" dirty="0" smtClean="0"/>
              <a:t>); inferior a la de la superficie inferior (</a:t>
            </a:r>
            <a:r>
              <a:rPr lang="es-MX" dirty="0" err="1" smtClean="0"/>
              <a:t>intrados</a:t>
            </a:r>
            <a:r>
              <a:rPr lang="es-MX" dirty="0" smtClean="0"/>
              <a:t>), y curvatura media a la equidistante a ambas superficies. Aunque se puede dar en cifra absoluta, lo normal es que se exprese en % de la cuerda.</a:t>
            </a:r>
          </a:p>
          <a:p>
            <a:pPr algn="just">
              <a:lnSpc>
                <a:spcPct val="150000"/>
              </a:lnSpc>
            </a:pPr>
            <a:r>
              <a:rPr lang="es-MX" b="1" dirty="0" smtClean="0"/>
              <a:t>Superficie alar.</a:t>
            </a:r>
            <a:r>
              <a:rPr lang="es-MX" dirty="0" smtClean="0"/>
              <a:t> Superficie total correspondiente a las alas.</a:t>
            </a:r>
          </a:p>
          <a:p>
            <a:pPr algn="just">
              <a:lnSpc>
                <a:spcPct val="150000"/>
              </a:lnSpc>
            </a:pPr>
            <a:r>
              <a:rPr lang="es-MX" b="1" dirty="0" smtClean="0"/>
              <a:t>Envergadura.</a:t>
            </a:r>
            <a:r>
              <a:rPr lang="es-MX" dirty="0" smtClean="0"/>
              <a:t> Distancia entre los dos extremos de las alas. Por simple geometría, si multiplicamos la envergadura por la cuerda media debemos obtener la superficie alar.</a:t>
            </a:r>
          </a:p>
          <a:p>
            <a:pPr algn="just">
              <a:lnSpc>
                <a:spcPct val="150000"/>
              </a:lnSpc>
            </a:pPr>
            <a:r>
              <a:rPr lang="es-MX" b="1" dirty="0" smtClean="0"/>
              <a:t>Alargamiento.</a:t>
            </a:r>
            <a:r>
              <a:rPr lang="es-MX" dirty="0" smtClean="0"/>
              <a:t> Cociente entre la envergadura y la cuerda media. Este dato nos dice la relación existente entre la longitud y la anchura del ala (Envergadura/Cuerda media). Por ejemplo; si este cociente fuera 1 estaríamos ante un ala cuadrada de igual longitud que anchura. Obviamente a medida que este valor se hace más elevado el ala es más larga y estrecha.</a:t>
            </a:r>
            <a:br>
              <a:rPr lang="es-MX" dirty="0" smtClean="0"/>
            </a:br>
            <a:r>
              <a:rPr lang="es-MX" dirty="0" smtClean="0"/>
              <a:t>Este cociente afecta a la resistencia inducida de forma que: a mayor alargamiento menor resistencia inducida.</a:t>
            </a:r>
            <a:br>
              <a:rPr lang="es-MX" dirty="0" smtClean="0"/>
            </a:br>
            <a:r>
              <a:rPr lang="es-MX" dirty="0" smtClean="0"/>
              <a:t>Las alas cortas y anchas son fáciles de construir y muy resistentes pero generan mucha resistencia; por el contrario las alas alargadas y estrechas generan poca resistencia pero son difíciles de construir y presentan problemas estructurales. Normalmente el alargamiento suele estar comprendido entre 5:1 y 10:1.</a:t>
            </a:r>
            <a:endParaRPr lang="es-MX" dirty="0"/>
          </a:p>
        </p:txBody>
      </p:sp>
    </p:spTree>
    <p:extLst>
      <p:ext uri="{BB962C8B-B14F-4D97-AF65-F5344CB8AC3E}">
        <p14:creationId xmlns:p14="http://schemas.microsoft.com/office/powerpoint/2010/main" val="2067542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3909542" y="90153"/>
            <a:ext cx="3843540" cy="707886"/>
          </a:xfrm>
          <a:prstGeom prst="rect">
            <a:avLst/>
          </a:prstGeom>
          <a:noFill/>
        </p:spPr>
        <p:txBody>
          <a:bodyPr wrap="square" rtlCol="0">
            <a:spAutoFit/>
          </a:bodyPr>
          <a:lstStyle/>
          <a:p>
            <a:r>
              <a:rPr lang="es-ES_tradnl" sz="4000" dirty="0" smtClean="0"/>
              <a:t>Partes del Avión</a:t>
            </a:r>
            <a:endParaRPr lang="es-MX" sz="4000" dirty="0"/>
          </a:p>
        </p:txBody>
      </p:sp>
      <p:sp>
        <p:nvSpPr>
          <p:cNvPr id="17" name="CuadroTexto 16"/>
          <p:cNvSpPr txBox="1"/>
          <p:nvPr/>
        </p:nvSpPr>
        <p:spPr>
          <a:xfrm rot="19958431">
            <a:off x="130504" y="-17568"/>
            <a:ext cx="1460114" cy="923330"/>
          </a:xfrm>
          <a:prstGeom prst="rect">
            <a:avLst/>
          </a:prstGeom>
          <a:noFill/>
        </p:spPr>
        <p:txBody>
          <a:bodyPr wrap="square" rtlCol="0">
            <a:spAutoFit/>
          </a:bodyPr>
          <a:lstStyle/>
          <a:p>
            <a:r>
              <a:rPr lang="es-ES_tradnl" sz="5400" dirty="0" smtClean="0">
                <a:solidFill>
                  <a:srgbClr val="00B050"/>
                </a:solidFill>
              </a:rPr>
              <a:t>Alas</a:t>
            </a:r>
            <a:endParaRPr lang="es-MX" sz="5400" dirty="0">
              <a:solidFill>
                <a:srgbClr val="00B050"/>
              </a:solidFill>
            </a:endParaRPr>
          </a:p>
        </p:txBody>
      </p:sp>
      <p:pic>
        <p:nvPicPr>
          <p:cNvPr id="4098" name="Picture 2" descr="Terminología general del al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5653" y="2033517"/>
            <a:ext cx="11309219" cy="37394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19414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3909542" y="90153"/>
            <a:ext cx="3843540" cy="707886"/>
          </a:xfrm>
          <a:prstGeom prst="rect">
            <a:avLst/>
          </a:prstGeom>
          <a:noFill/>
        </p:spPr>
        <p:txBody>
          <a:bodyPr wrap="square" rtlCol="0">
            <a:spAutoFit/>
          </a:bodyPr>
          <a:lstStyle/>
          <a:p>
            <a:r>
              <a:rPr lang="es-ES_tradnl" sz="4000" dirty="0" smtClean="0"/>
              <a:t>Partes del Avión</a:t>
            </a:r>
            <a:endParaRPr lang="es-MX" sz="4000" dirty="0"/>
          </a:p>
        </p:txBody>
      </p:sp>
      <p:sp>
        <p:nvSpPr>
          <p:cNvPr id="17" name="CuadroTexto 16"/>
          <p:cNvSpPr txBox="1"/>
          <p:nvPr/>
        </p:nvSpPr>
        <p:spPr>
          <a:xfrm rot="19958431">
            <a:off x="130504" y="-17568"/>
            <a:ext cx="1460114" cy="923330"/>
          </a:xfrm>
          <a:prstGeom prst="rect">
            <a:avLst/>
          </a:prstGeom>
          <a:noFill/>
        </p:spPr>
        <p:txBody>
          <a:bodyPr wrap="square" rtlCol="0">
            <a:spAutoFit/>
          </a:bodyPr>
          <a:lstStyle/>
          <a:p>
            <a:r>
              <a:rPr lang="es-ES_tradnl" sz="5400" dirty="0" smtClean="0">
                <a:solidFill>
                  <a:srgbClr val="00B050"/>
                </a:solidFill>
              </a:rPr>
              <a:t>Alas</a:t>
            </a:r>
            <a:endParaRPr lang="es-MX" sz="5400" dirty="0">
              <a:solidFill>
                <a:srgbClr val="00B050"/>
              </a:solidFill>
            </a:endParaRPr>
          </a:p>
        </p:txBody>
      </p:sp>
      <p:sp>
        <p:nvSpPr>
          <p:cNvPr id="2" name="Rectángulo 1"/>
          <p:cNvSpPr/>
          <p:nvPr/>
        </p:nvSpPr>
        <p:spPr>
          <a:xfrm>
            <a:off x="354842" y="1189635"/>
            <a:ext cx="11573302" cy="2585323"/>
          </a:xfrm>
          <a:prstGeom prst="rect">
            <a:avLst/>
          </a:prstGeom>
        </p:spPr>
        <p:txBody>
          <a:bodyPr wrap="square">
            <a:spAutoFit/>
          </a:bodyPr>
          <a:lstStyle/>
          <a:p>
            <a:pPr algn="just">
              <a:lnSpc>
                <a:spcPct val="150000"/>
              </a:lnSpc>
            </a:pPr>
            <a:r>
              <a:rPr lang="es-MX" b="1" i="0" dirty="0" smtClean="0">
                <a:effectLst/>
                <a:latin typeface="Verdana" panose="020B0604030504040204" pitchFamily="34" charset="0"/>
              </a:rPr>
              <a:t>Flecha.</a:t>
            </a:r>
            <a:r>
              <a:rPr lang="es-MX" b="0" i="0" dirty="0" smtClean="0">
                <a:solidFill>
                  <a:srgbClr val="000000"/>
                </a:solidFill>
                <a:effectLst/>
                <a:latin typeface="Verdana" panose="020B0604030504040204" pitchFamily="34" charset="0"/>
              </a:rPr>
              <a:t> Angulo que forman las alas (más concretamente la línea del 25% de la cuerda) respecto del eje transversal del avión. La flecha puede ser positiva (extremos de las alas orientados hacia atrás respecto a la raíz o encastre, que es lo habitual), neutra, o negativa (extremos adelantados). Para tener una idea más gráfica, pongamos nuestros brazos en cruz como si fueran unas alas; en esta posición tienen flecha nula, si los echamos hacia atrás tienen flecha positiva, y si los echamos hacia delante tienen flecha negativa.</a:t>
            </a:r>
            <a:endParaRPr lang="es-MX" dirty="0"/>
          </a:p>
        </p:txBody>
      </p:sp>
      <p:pic>
        <p:nvPicPr>
          <p:cNvPr id="7170" name="Picture 2" descr="Flecha del al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7271" y="3865101"/>
            <a:ext cx="8892890" cy="25034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25655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3909542" y="90153"/>
            <a:ext cx="3843540" cy="707886"/>
          </a:xfrm>
          <a:prstGeom prst="rect">
            <a:avLst/>
          </a:prstGeom>
          <a:noFill/>
        </p:spPr>
        <p:txBody>
          <a:bodyPr wrap="square" rtlCol="0">
            <a:spAutoFit/>
          </a:bodyPr>
          <a:lstStyle/>
          <a:p>
            <a:r>
              <a:rPr lang="es-ES_tradnl" sz="4000" dirty="0" smtClean="0"/>
              <a:t>Partes del Avión</a:t>
            </a:r>
            <a:endParaRPr lang="es-MX" sz="4000" dirty="0"/>
          </a:p>
        </p:txBody>
      </p:sp>
      <p:sp>
        <p:nvSpPr>
          <p:cNvPr id="17" name="CuadroTexto 16"/>
          <p:cNvSpPr txBox="1"/>
          <p:nvPr/>
        </p:nvSpPr>
        <p:spPr>
          <a:xfrm rot="19958431">
            <a:off x="130504" y="-17568"/>
            <a:ext cx="1460114" cy="923330"/>
          </a:xfrm>
          <a:prstGeom prst="rect">
            <a:avLst/>
          </a:prstGeom>
          <a:noFill/>
        </p:spPr>
        <p:txBody>
          <a:bodyPr wrap="square" rtlCol="0">
            <a:spAutoFit/>
          </a:bodyPr>
          <a:lstStyle/>
          <a:p>
            <a:r>
              <a:rPr lang="es-ES_tradnl" sz="5400" dirty="0" smtClean="0">
                <a:solidFill>
                  <a:srgbClr val="00B050"/>
                </a:solidFill>
              </a:rPr>
              <a:t>Alas</a:t>
            </a:r>
            <a:endParaRPr lang="es-MX" sz="5400" dirty="0">
              <a:solidFill>
                <a:srgbClr val="00B050"/>
              </a:solidFill>
            </a:endParaRPr>
          </a:p>
        </p:txBody>
      </p:sp>
      <p:sp>
        <p:nvSpPr>
          <p:cNvPr id="2" name="Rectángulo 1"/>
          <p:cNvSpPr/>
          <p:nvPr/>
        </p:nvSpPr>
        <p:spPr>
          <a:xfrm>
            <a:off x="354842" y="1189635"/>
            <a:ext cx="11573302" cy="1429622"/>
          </a:xfrm>
          <a:prstGeom prst="rect">
            <a:avLst/>
          </a:prstGeom>
        </p:spPr>
        <p:txBody>
          <a:bodyPr wrap="square">
            <a:spAutoFit/>
          </a:bodyPr>
          <a:lstStyle/>
          <a:p>
            <a:pPr algn="just">
              <a:lnSpc>
                <a:spcPct val="150000"/>
              </a:lnSpc>
            </a:pPr>
            <a:r>
              <a:rPr lang="es-MX" sz="2000" b="1" dirty="0"/>
              <a:t>Diedro.</a:t>
            </a:r>
            <a:r>
              <a:rPr lang="es-MX" sz="2000" dirty="0"/>
              <a:t> Visto el avión de frente, ángulo en forma de "V" que forman las alas con respecto al horizonte.</a:t>
            </a:r>
            <a:r>
              <a:rPr lang="es-MX" sz="2000" dirty="0" smtClean="0"/>
              <a:t/>
            </a:r>
            <a:br>
              <a:rPr lang="es-MX" sz="2000" dirty="0" smtClean="0"/>
            </a:br>
            <a:r>
              <a:rPr lang="es-MX" sz="2000" dirty="0"/>
              <a:t>El ángulo diedro puede ser positivo, neutro, o negativo. Volviendo a nuestros brazos en cruz, en posición normal tenemos diedro neutro, si los subimos tienen diedro positivo y si los bajamos tienen diedro negativo</a:t>
            </a:r>
          </a:p>
        </p:txBody>
      </p:sp>
      <p:pic>
        <p:nvPicPr>
          <p:cNvPr id="8194" name="Picture 2" descr="Angulos diedr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4084" y="3524462"/>
            <a:ext cx="10628668" cy="1866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78632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3909542" y="90153"/>
            <a:ext cx="3843540" cy="707886"/>
          </a:xfrm>
          <a:prstGeom prst="rect">
            <a:avLst/>
          </a:prstGeom>
          <a:noFill/>
        </p:spPr>
        <p:txBody>
          <a:bodyPr wrap="square" rtlCol="0">
            <a:spAutoFit/>
          </a:bodyPr>
          <a:lstStyle/>
          <a:p>
            <a:r>
              <a:rPr lang="es-ES_tradnl" sz="4000" dirty="0" smtClean="0"/>
              <a:t>Partes del Avión</a:t>
            </a:r>
            <a:endParaRPr lang="es-MX" sz="4000" dirty="0"/>
          </a:p>
        </p:txBody>
      </p:sp>
      <p:sp>
        <p:nvSpPr>
          <p:cNvPr id="17" name="CuadroTexto 16"/>
          <p:cNvSpPr txBox="1"/>
          <p:nvPr/>
        </p:nvSpPr>
        <p:spPr>
          <a:xfrm rot="19958431">
            <a:off x="130504" y="-17568"/>
            <a:ext cx="1460114" cy="923330"/>
          </a:xfrm>
          <a:prstGeom prst="rect">
            <a:avLst/>
          </a:prstGeom>
          <a:noFill/>
        </p:spPr>
        <p:txBody>
          <a:bodyPr wrap="square" rtlCol="0">
            <a:spAutoFit/>
          </a:bodyPr>
          <a:lstStyle/>
          <a:p>
            <a:r>
              <a:rPr lang="es-ES_tradnl" sz="5400" dirty="0" smtClean="0">
                <a:solidFill>
                  <a:srgbClr val="00B050"/>
                </a:solidFill>
              </a:rPr>
              <a:t>Alas</a:t>
            </a:r>
            <a:endParaRPr lang="es-MX" sz="5400" dirty="0">
              <a:solidFill>
                <a:srgbClr val="00B050"/>
              </a:solidFill>
            </a:endParaRPr>
          </a:p>
        </p:txBody>
      </p:sp>
      <p:sp>
        <p:nvSpPr>
          <p:cNvPr id="2" name="Rectángulo 1"/>
          <p:cNvSpPr/>
          <p:nvPr/>
        </p:nvSpPr>
        <p:spPr>
          <a:xfrm>
            <a:off x="354842" y="1189635"/>
            <a:ext cx="11573302" cy="2352952"/>
          </a:xfrm>
          <a:prstGeom prst="rect">
            <a:avLst/>
          </a:prstGeom>
        </p:spPr>
        <p:txBody>
          <a:bodyPr wrap="square">
            <a:spAutoFit/>
          </a:bodyPr>
          <a:lstStyle/>
          <a:p>
            <a:pPr algn="just">
              <a:lnSpc>
                <a:spcPct val="150000"/>
              </a:lnSpc>
            </a:pPr>
            <a:r>
              <a:rPr lang="es-MX" sz="2000" b="1" dirty="0"/>
              <a:t>Forma.</a:t>
            </a:r>
            <a:r>
              <a:rPr lang="es-MX" sz="2000" dirty="0"/>
              <a:t> Las alas pueden tener las formas más variadas: estrechándose hacia los extremos (</a:t>
            </a:r>
            <a:r>
              <a:rPr lang="es-MX" sz="2000" dirty="0" err="1"/>
              <a:t>tapered</a:t>
            </a:r>
            <a:r>
              <a:rPr lang="es-MX" sz="2000" dirty="0"/>
              <a:t>) o recta (</a:t>
            </a:r>
            <a:r>
              <a:rPr lang="es-MX" sz="2000" dirty="0" err="1"/>
              <a:t>straight</a:t>
            </a:r>
            <a:r>
              <a:rPr lang="es-MX" sz="2000" dirty="0"/>
              <a:t>), en la parte del borde de ataque (</a:t>
            </a:r>
            <a:r>
              <a:rPr lang="es-MX" sz="2000" dirty="0" err="1"/>
              <a:t>leading</a:t>
            </a:r>
            <a:r>
              <a:rPr lang="es-MX" sz="2000" dirty="0"/>
              <a:t>) o del borde de salida (</a:t>
            </a:r>
            <a:r>
              <a:rPr lang="es-MX" sz="2000" dirty="0" err="1"/>
              <a:t>trailing</a:t>
            </a:r>
            <a:r>
              <a:rPr lang="es-MX" sz="2000" dirty="0"/>
              <a:t>), o cualquier combinación de estas; en forma de delta, en flecha, etc. Si la velocidad es el factor principal, un ala "</a:t>
            </a:r>
            <a:r>
              <a:rPr lang="es-MX" sz="2000" dirty="0" err="1"/>
              <a:t>tapered</a:t>
            </a:r>
            <a:r>
              <a:rPr lang="es-MX" sz="2000" dirty="0"/>
              <a:t>" es más eficiente que una rectangular (</a:t>
            </a:r>
            <a:r>
              <a:rPr lang="es-MX" sz="2000" dirty="0" err="1"/>
              <a:t>straight</a:t>
            </a:r>
            <a:r>
              <a:rPr lang="es-MX" sz="2000" dirty="0"/>
              <a:t>) porque produce menos resistencia; pero un ala "</a:t>
            </a:r>
            <a:r>
              <a:rPr lang="es-MX" sz="2000" dirty="0" err="1"/>
              <a:t>tapered</a:t>
            </a:r>
            <a:r>
              <a:rPr lang="es-MX" sz="2000" dirty="0"/>
              <a:t>" tiene peores características en la pérdida salvo que tenga </a:t>
            </a:r>
            <a:r>
              <a:rPr lang="es-MX" sz="2000" dirty="0">
                <a:hlinkClick r:id="rId2"/>
              </a:rPr>
              <a:t>torsión</a:t>
            </a:r>
            <a:r>
              <a:rPr lang="es-MX" sz="2000" dirty="0"/>
              <a:t> (ángulo de incidencia decreciente hacia el borde del ala).</a:t>
            </a:r>
          </a:p>
        </p:txBody>
      </p:sp>
      <p:pic>
        <p:nvPicPr>
          <p:cNvPr id="9218" name="Picture 2" descr="Algunas formas de las al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916" y="3934183"/>
            <a:ext cx="11146291" cy="20981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42587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3909542" y="90153"/>
            <a:ext cx="3843540" cy="707886"/>
          </a:xfrm>
          <a:prstGeom prst="rect">
            <a:avLst/>
          </a:prstGeom>
          <a:noFill/>
        </p:spPr>
        <p:txBody>
          <a:bodyPr wrap="square" rtlCol="0">
            <a:spAutoFit/>
          </a:bodyPr>
          <a:lstStyle/>
          <a:p>
            <a:r>
              <a:rPr lang="es-ES_tradnl" sz="4000" dirty="0" smtClean="0"/>
              <a:t>Partes del Avión</a:t>
            </a:r>
            <a:endParaRPr lang="es-MX" sz="4000" dirty="0"/>
          </a:p>
        </p:txBody>
      </p:sp>
      <p:sp>
        <p:nvSpPr>
          <p:cNvPr id="17" name="CuadroTexto 16"/>
          <p:cNvSpPr txBox="1"/>
          <p:nvPr/>
        </p:nvSpPr>
        <p:spPr>
          <a:xfrm rot="19958431">
            <a:off x="130504" y="-17568"/>
            <a:ext cx="1460114" cy="923330"/>
          </a:xfrm>
          <a:prstGeom prst="rect">
            <a:avLst/>
          </a:prstGeom>
          <a:noFill/>
        </p:spPr>
        <p:txBody>
          <a:bodyPr wrap="square" rtlCol="0">
            <a:spAutoFit/>
          </a:bodyPr>
          <a:lstStyle/>
          <a:p>
            <a:r>
              <a:rPr lang="es-ES_tradnl" sz="5400" dirty="0" smtClean="0">
                <a:solidFill>
                  <a:srgbClr val="00B050"/>
                </a:solidFill>
              </a:rPr>
              <a:t>Alas</a:t>
            </a:r>
            <a:endParaRPr lang="es-MX" sz="5400" dirty="0">
              <a:solidFill>
                <a:srgbClr val="00B050"/>
              </a:solidFill>
            </a:endParaRPr>
          </a:p>
        </p:txBody>
      </p:sp>
      <p:sp>
        <p:nvSpPr>
          <p:cNvPr id="2" name="Rectángulo 1"/>
          <p:cNvSpPr/>
          <p:nvPr/>
        </p:nvSpPr>
        <p:spPr>
          <a:xfrm>
            <a:off x="354842" y="824970"/>
            <a:ext cx="11573302" cy="4199611"/>
          </a:xfrm>
          <a:prstGeom prst="rect">
            <a:avLst/>
          </a:prstGeom>
        </p:spPr>
        <p:txBody>
          <a:bodyPr wrap="square">
            <a:spAutoFit/>
          </a:bodyPr>
          <a:lstStyle/>
          <a:p>
            <a:pPr algn="just">
              <a:lnSpc>
                <a:spcPct val="150000"/>
              </a:lnSpc>
            </a:pPr>
            <a:r>
              <a:rPr lang="es-MX" sz="2000" dirty="0"/>
              <a:t>Según la colocación de las alas en el fuselaje, los aviones son de plano alto, plano medio, o plano bajo. Asimismo, según el número de pares de alas, los aviones son monoplanos, biplanos, triplanos, etc.</a:t>
            </a:r>
          </a:p>
          <a:p>
            <a:pPr algn="just">
              <a:lnSpc>
                <a:spcPct val="150000"/>
              </a:lnSpc>
            </a:pPr>
            <a:r>
              <a:rPr lang="es-MX" sz="2000" dirty="0"/>
              <a:t>También se distinguen alas de geometría fija (la gran mayoría), de geometría variable (que pueden variar su flecha), y alas de incidencia variable (que pueden variar su ángulo de </a:t>
            </a:r>
            <a:r>
              <a:rPr lang="es-MX" sz="2000" dirty="0">
                <a:hlinkClick r:id="rId2"/>
              </a:rPr>
              <a:t>incidencia</a:t>
            </a:r>
            <a:r>
              <a:rPr lang="es-MX" sz="2000" dirty="0"/>
              <a:t>). Estos dos últimos tipos son de aplicación casi exclusiva en aviones militares.</a:t>
            </a:r>
          </a:p>
          <a:p>
            <a:pPr algn="just">
              <a:lnSpc>
                <a:spcPct val="150000"/>
              </a:lnSpc>
            </a:pPr>
            <a:r>
              <a:rPr lang="es-MX" sz="2000" dirty="0"/>
              <a:t>Las alas pueden estar fijadas al fuselaje mediante montantes y voladizos, con ayuda de cables, o estar fijadas sin montantes externos ni ayuda de cables (alas </a:t>
            </a:r>
            <a:r>
              <a:rPr lang="es-MX" sz="2000" dirty="0" err="1"/>
              <a:t>cantilever</a:t>
            </a:r>
            <a:r>
              <a:rPr lang="es-MX" sz="2000" dirty="0"/>
              <a:t>, también llamadas "ala en voladizo" o "ala en ménsula").</a:t>
            </a:r>
          </a:p>
          <a:p>
            <a:pPr algn="just">
              <a:lnSpc>
                <a:spcPct val="150000"/>
              </a:lnSpc>
            </a:pPr>
            <a:endParaRPr lang="es-MX" sz="2000" dirty="0"/>
          </a:p>
        </p:txBody>
      </p:sp>
      <p:pic>
        <p:nvPicPr>
          <p:cNvPr id="10242" name="Picture 2" descr="Colocación y sujección al fuselaj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4785" y="4558352"/>
            <a:ext cx="5913054" cy="19925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133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04798" y="774956"/>
            <a:ext cx="11473219" cy="2169825"/>
          </a:xfrm>
          <a:prstGeom prst="rect">
            <a:avLst/>
          </a:prstGeom>
        </p:spPr>
        <p:txBody>
          <a:bodyPr wrap="square">
            <a:spAutoFit/>
          </a:bodyPr>
          <a:lstStyle/>
          <a:p>
            <a:pPr>
              <a:lnSpc>
                <a:spcPct val="150000"/>
              </a:lnSpc>
            </a:pPr>
            <a:r>
              <a:rPr lang="es-MX" b="0" i="0" dirty="0" smtClean="0">
                <a:solidFill>
                  <a:srgbClr val="000000"/>
                </a:solidFill>
                <a:effectLst/>
                <a:latin typeface="Times New Roman" panose="02020603050405020304" pitchFamily="18" charset="0"/>
              </a:rPr>
              <a:t>El </a:t>
            </a:r>
            <a:r>
              <a:rPr lang="es-MX" b="0" i="0" dirty="0" err="1" smtClean="0">
                <a:solidFill>
                  <a:srgbClr val="000000"/>
                </a:solidFill>
                <a:effectLst/>
                <a:latin typeface="Times New Roman" panose="02020603050405020304" pitchFamily="18" charset="0"/>
              </a:rPr>
              <a:t>empenaje</a:t>
            </a:r>
            <a:r>
              <a:rPr lang="es-MX" b="0" i="0" dirty="0" smtClean="0">
                <a:solidFill>
                  <a:srgbClr val="000000"/>
                </a:solidFill>
                <a:effectLst/>
                <a:latin typeface="Times New Roman" panose="02020603050405020304" pitchFamily="18" charset="0"/>
              </a:rPr>
              <a:t> del avión se compone de estabilizador horizontal y estabilizador vertical; estas superficies, normalmente de perfil simétrico, aportan estabilidad a la aeronave y permiten controlar la profundidad y la guiñada, que serán las superficies que permitan ascender o descender, y también controlar el avión en dirección. Estas superficies vienen generalmente determinadas por los cálculos previos que determinarán la forma y el tamaño en función de los requerimientos aerodinámicos y de estabilidad</a:t>
            </a:r>
            <a:endParaRPr lang="es-MX" dirty="0"/>
          </a:p>
        </p:txBody>
      </p:sp>
      <p:sp>
        <p:nvSpPr>
          <p:cNvPr id="5" name="CuadroTexto 4"/>
          <p:cNvSpPr txBox="1"/>
          <p:nvPr/>
        </p:nvSpPr>
        <p:spPr>
          <a:xfrm>
            <a:off x="3909542" y="90153"/>
            <a:ext cx="3843540" cy="707886"/>
          </a:xfrm>
          <a:prstGeom prst="rect">
            <a:avLst/>
          </a:prstGeom>
          <a:noFill/>
        </p:spPr>
        <p:txBody>
          <a:bodyPr wrap="square" rtlCol="0">
            <a:spAutoFit/>
          </a:bodyPr>
          <a:lstStyle/>
          <a:p>
            <a:r>
              <a:rPr lang="es-ES_tradnl" sz="4000" dirty="0" smtClean="0"/>
              <a:t>Partes del Avión</a:t>
            </a:r>
            <a:endParaRPr lang="es-MX" sz="4000" dirty="0"/>
          </a:p>
        </p:txBody>
      </p:sp>
      <p:sp>
        <p:nvSpPr>
          <p:cNvPr id="6" name="CuadroTexto 5"/>
          <p:cNvSpPr txBox="1"/>
          <p:nvPr/>
        </p:nvSpPr>
        <p:spPr>
          <a:xfrm rot="19958431">
            <a:off x="138185" y="3856726"/>
            <a:ext cx="3610425" cy="923330"/>
          </a:xfrm>
          <a:prstGeom prst="rect">
            <a:avLst/>
          </a:prstGeom>
          <a:noFill/>
        </p:spPr>
        <p:txBody>
          <a:bodyPr wrap="square" rtlCol="0">
            <a:spAutoFit/>
          </a:bodyPr>
          <a:lstStyle/>
          <a:p>
            <a:r>
              <a:rPr lang="es-ES_tradnl" sz="5400" dirty="0" err="1" smtClean="0">
                <a:solidFill>
                  <a:srgbClr val="00B050"/>
                </a:solidFill>
              </a:rPr>
              <a:t>Empenaje</a:t>
            </a:r>
            <a:endParaRPr lang="es-MX" sz="5400" dirty="0">
              <a:solidFill>
                <a:srgbClr val="00B050"/>
              </a:solidFill>
            </a:endParaRPr>
          </a:p>
        </p:txBody>
      </p:sp>
      <p:pic>
        <p:nvPicPr>
          <p:cNvPr id="11266" name="Picture 2" descr="12&#10;1.4.6 Configuraciones de las superficies estabilizadoras de cola&#10;Cola o empenaje&#10;Es la parte posterior del avión donde ..."/>
          <p:cNvPicPr>
            <a:picLocks noChangeAspect="1" noChangeArrowheads="1"/>
          </p:cNvPicPr>
          <p:nvPr/>
        </p:nvPicPr>
        <p:blipFill rotWithShape="1">
          <a:blip r:embed="rId2">
            <a:extLst>
              <a:ext uri="{28A0092B-C50C-407E-A947-70E740481C1C}">
                <a14:useLocalDpi xmlns:a14="http://schemas.microsoft.com/office/drawing/2010/main" val="0"/>
              </a:ext>
            </a:extLst>
          </a:blip>
          <a:srcRect t="30862" b="12359"/>
          <a:stretch/>
        </p:blipFill>
        <p:spPr bwMode="auto">
          <a:xfrm>
            <a:off x="3581996" y="2921697"/>
            <a:ext cx="9208906" cy="3925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59200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08947" y="0"/>
            <a:ext cx="4975746" cy="876821"/>
          </a:xfrm>
        </p:spPr>
        <p:txBody>
          <a:bodyPr>
            <a:normAutofit/>
          </a:bodyPr>
          <a:lstStyle/>
          <a:p>
            <a:r>
              <a:rPr lang="es-ES_tradnl" dirty="0" smtClean="0"/>
              <a:t>Planta de propulsión</a:t>
            </a:r>
            <a:endParaRPr lang="es-MX" dirty="0"/>
          </a:p>
        </p:txBody>
      </p:sp>
      <p:sp>
        <p:nvSpPr>
          <p:cNvPr id="4" name="Rectángulo 3">
            <a:hlinkClick r:id="rId2"/>
          </p:cNvPr>
          <p:cNvSpPr/>
          <p:nvPr/>
        </p:nvSpPr>
        <p:spPr>
          <a:xfrm>
            <a:off x="354841" y="1009740"/>
            <a:ext cx="4421875" cy="6141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dirty="0" smtClean="0"/>
              <a:t>Partes de un motor pistones</a:t>
            </a:r>
            <a:endParaRPr lang="es-MX" dirty="0"/>
          </a:p>
        </p:txBody>
      </p:sp>
      <p:sp>
        <p:nvSpPr>
          <p:cNvPr id="5" name="Rectángulo 4">
            <a:hlinkClick r:id="rId3"/>
          </p:cNvPr>
          <p:cNvSpPr/>
          <p:nvPr/>
        </p:nvSpPr>
        <p:spPr>
          <a:xfrm>
            <a:off x="6591868" y="1003903"/>
            <a:ext cx="4421875" cy="7506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dirty="0" smtClean="0"/>
              <a:t>Motor </a:t>
            </a:r>
            <a:r>
              <a:rPr lang="es-ES_tradnl" dirty="0" err="1" smtClean="0"/>
              <a:t>TurboHélice</a:t>
            </a:r>
            <a:endParaRPr lang="es-MX" dirty="0"/>
          </a:p>
        </p:txBody>
      </p:sp>
      <p:sp>
        <p:nvSpPr>
          <p:cNvPr id="6" name="Rectángulo 5">
            <a:hlinkClick r:id="rId4"/>
          </p:cNvPr>
          <p:cNvSpPr/>
          <p:nvPr/>
        </p:nvSpPr>
        <p:spPr>
          <a:xfrm>
            <a:off x="559560" y="3953599"/>
            <a:ext cx="4421875" cy="6823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dirty="0" smtClean="0"/>
              <a:t>Motor </a:t>
            </a:r>
            <a:r>
              <a:rPr lang="es-ES_tradnl" dirty="0" err="1" smtClean="0"/>
              <a:t>TurboFan</a:t>
            </a:r>
            <a:endParaRPr lang="es-MX" dirty="0"/>
          </a:p>
        </p:txBody>
      </p:sp>
      <p:sp>
        <p:nvSpPr>
          <p:cNvPr id="7" name="Rectángulo 6">
            <a:hlinkClick r:id="rId5"/>
          </p:cNvPr>
          <p:cNvSpPr/>
          <p:nvPr/>
        </p:nvSpPr>
        <p:spPr>
          <a:xfrm>
            <a:off x="7165074" y="1920768"/>
            <a:ext cx="4476465" cy="7506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dirty="0" smtClean="0"/>
              <a:t>ATR 42 </a:t>
            </a:r>
            <a:r>
              <a:rPr lang="es-ES_tradnl" dirty="0" err="1" smtClean="0"/>
              <a:t>Startup</a:t>
            </a:r>
            <a:endParaRPr lang="es-MX" dirty="0"/>
          </a:p>
        </p:txBody>
      </p:sp>
      <p:sp>
        <p:nvSpPr>
          <p:cNvPr id="8" name="Rectángulo 7">
            <a:hlinkClick r:id="rId6"/>
          </p:cNvPr>
          <p:cNvSpPr/>
          <p:nvPr/>
        </p:nvSpPr>
        <p:spPr>
          <a:xfrm>
            <a:off x="1487606" y="1818765"/>
            <a:ext cx="3821373" cy="5868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dirty="0" err="1" smtClean="0"/>
              <a:t>Startup</a:t>
            </a:r>
            <a:r>
              <a:rPr lang="es-ES_tradnl" dirty="0" smtClean="0"/>
              <a:t> c182</a:t>
            </a:r>
            <a:endParaRPr lang="es-MX" dirty="0"/>
          </a:p>
        </p:txBody>
      </p:sp>
      <p:sp>
        <p:nvSpPr>
          <p:cNvPr id="9" name="Rectángulo 8">
            <a:hlinkClick r:id="rId7"/>
          </p:cNvPr>
          <p:cNvSpPr/>
          <p:nvPr/>
        </p:nvSpPr>
        <p:spPr>
          <a:xfrm>
            <a:off x="1487606" y="2564027"/>
            <a:ext cx="4026089" cy="7029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err="1"/>
              <a:t>Super</a:t>
            </a:r>
            <a:r>
              <a:rPr lang="es-MX" dirty="0"/>
              <a:t> </a:t>
            </a:r>
            <a:r>
              <a:rPr lang="es-MX" dirty="0" err="1"/>
              <a:t>Constellation</a:t>
            </a:r>
            <a:endParaRPr lang="es-MX" dirty="0"/>
          </a:p>
          <a:p>
            <a:pPr algn="ctr"/>
            <a:r>
              <a:rPr lang="es-ES_tradnl" dirty="0" err="1" smtClean="0"/>
              <a:t>Startup</a:t>
            </a:r>
            <a:endParaRPr lang="es-MX" dirty="0"/>
          </a:p>
        </p:txBody>
      </p:sp>
      <p:sp>
        <p:nvSpPr>
          <p:cNvPr id="10" name="Rectángulo 9">
            <a:hlinkClick r:id="rId8"/>
          </p:cNvPr>
          <p:cNvSpPr/>
          <p:nvPr/>
        </p:nvSpPr>
        <p:spPr>
          <a:xfrm>
            <a:off x="1433015" y="4861482"/>
            <a:ext cx="4722125" cy="7915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dirty="0" smtClean="0"/>
              <a:t>GE90 STARTUP Boeing773</a:t>
            </a:r>
            <a:endParaRPr lang="es-MX" dirty="0"/>
          </a:p>
        </p:txBody>
      </p:sp>
      <p:sp>
        <p:nvSpPr>
          <p:cNvPr id="11" name="Rectángulo 10">
            <a:hlinkClick r:id="rId9"/>
          </p:cNvPr>
          <p:cNvSpPr/>
          <p:nvPr/>
        </p:nvSpPr>
        <p:spPr>
          <a:xfrm>
            <a:off x="1433015" y="5795006"/>
            <a:ext cx="4722125" cy="7779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dirty="0" smtClean="0"/>
              <a:t>P&amp;W Boeing 712</a:t>
            </a:r>
            <a:endParaRPr lang="es-MX" dirty="0"/>
          </a:p>
        </p:txBody>
      </p:sp>
      <p:sp>
        <p:nvSpPr>
          <p:cNvPr id="12" name="Rectángulo 11">
            <a:hlinkClick r:id="rId10"/>
          </p:cNvPr>
          <p:cNvSpPr/>
          <p:nvPr/>
        </p:nvSpPr>
        <p:spPr>
          <a:xfrm>
            <a:off x="6687401" y="4861482"/>
            <a:ext cx="4230808" cy="7915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dirty="0" smtClean="0"/>
              <a:t>IAE v2500 a320</a:t>
            </a:r>
            <a:endParaRPr lang="es-MX" dirty="0"/>
          </a:p>
        </p:txBody>
      </p:sp>
      <p:sp>
        <p:nvSpPr>
          <p:cNvPr id="13" name="Rectángulo 12">
            <a:hlinkClick r:id="rId11"/>
          </p:cNvPr>
          <p:cNvSpPr/>
          <p:nvPr/>
        </p:nvSpPr>
        <p:spPr>
          <a:xfrm>
            <a:off x="6687401" y="5909481"/>
            <a:ext cx="4230808" cy="6634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dirty="0" smtClean="0"/>
              <a:t>CFM ENGINE B738</a:t>
            </a:r>
            <a:endParaRPr lang="es-MX" dirty="0"/>
          </a:p>
        </p:txBody>
      </p:sp>
      <p:sp>
        <p:nvSpPr>
          <p:cNvPr id="14" name="Rectángulo 13">
            <a:hlinkClick r:id="rId12"/>
          </p:cNvPr>
          <p:cNvSpPr/>
          <p:nvPr/>
        </p:nvSpPr>
        <p:spPr>
          <a:xfrm>
            <a:off x="6687401" y="3943024"/>
            <a:ext cx="4230808" cy="6929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dirty="0" smtClean="0"/>
              <a:t>P&amp;W b722</a:t>
            </a:r>
            <a:endParaRPr lang="es-MX" dirty="0"/>
          </a:p>
        </p:txBody>
      </p:sp>
      <p:sp>
        <p:nvSpPr>
          <p:cNvPr id="15" name="Rectángulo 14">
            <a:hlinkClick r:id="rId13"/>
          </p:cNvPr>
          <p:cNvSpPr/>
          <p:nvPr/>
        </p:nvSpPr>
        <p:spPr>
          <a:xfrm>
            <a:off x="7165075" y="2784143"/>
            <a:ext cx="4476465" cy="7779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dirty="0" err="1" smtClean="0"/>
              <a:t>Startup</a:t>
            </a:r>
            <a:r>
              <a:rPr lang="es-ES_tradnl" dirty="0" smtClean="0"/>
              <a:t> c208</a:t>
            </a:r>
            <a:endParaRPr lang="es-MX" dirty="0"/>
          </a:p>
        </p:txBody>
      </p:sp>
    </p:spTree>
    <p:extLst>
      <p:ext uri="{BB962C8B-B14F-4D97-AF65-F5344CB8AC3E}">
        <p14:creationId xmlns:p14="http://schemas.microsoft.com/office/powerpoint/2010/main" val="399392857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167</TotalTime>
  <Words>366</Words>
  <Application>Microsoft Office PowerPoint</Application>
  <PresentationFormat>Panorámica</PresentationFormat>
  <Paragraphs>65</Paragraphs>
  <Slides>13</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13</vt:i4>
      </vt:variant>
    </vt:vector>
  </HeadingPairs>
  <TitlesOfParts>
    <vt:vector size="19" baseType="lpstr">
      <vt:lpstr>Arial</vt:lpstr>
      <vt:lpstr>Calibri</vt:lpstr>
      <vt:lpstr>Calibri Light</vt:lpstr>
      <vt:lpstr>Times New Roman</vt:lpstr>
      <vt:lpstr>Verdana</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Planta de propulsión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Dell14</dc:creator>
  <cp:lastModifiedBy>Dell14</cp:lastModifiedBy>
  <cp:revision>16</cp:revision>
  <dcterms:created xsi:type="dcterms:W3CDTF">2017-09-04T04:06:59Z</dcterms:created>
  <dcterms:modified xsi:type="dcterms:W3CDTF">2017-09-04T06:54:38Z</dcterms:modified>
</cp:coreProperties>
</file>