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1E92-BD9F-49C2-974C-FA7A222E5AEC}" type="datetimeFigureOut">
              <a:rPr lang="es-MX" smtClean="0"/>
              <a:t>29/08/2017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8AE8F-ECB5-4D77-9326-EC41CEE8E9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5094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1E92-BD9F-49C2-974C-FA7A222E5AEC}" type="datetimeFigureOut">
              <a:rPr lang="es-MX" smtClean="0"/>
              <a:t>29/08/2017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8AE8F-ECB5-4D77-9326-EC41CEE8E9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5451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1E92-BD9F-49C2-974C-FA7A222E5AEC}" type="datetimeFigureOut">
              <a:rPr lang="es-MX" smtClean="0"/>
              <a:t>29/08/2017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8AE8F-ECB5-4D77-9326-EC41CEE8E9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0890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1E92-BD9F-49C2-974C-FA7A222E5AEC}" type="datetimeFigureOut">
              <a:rPr lang="es-MX" smtClean="0"/>
              <a:t>29/08/2017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8AE8F-ECB5-4D77-9326-EC41CEE8E9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281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1E92-BD9F-49C2-974C-FA7A222E5AEC}" type="datetimeFigureOut">
              <a:rPr lang="es-MX" smtClean="0"/>
              <a:t>29/08/2017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8AE8F-ECB5-4D77-9326-EC41CEE8E9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574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1E92-BD9F-49C2-974C-FA7A222E5AEC}" type="datetimeFigureOut">
              <a:rPr lang="es-MX" smtClean="0"/>
              <a:t>29/08/2017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8AE8F-ECB5-4D77-9326-EC41CEE8E9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398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1E92-BD9F-49C2-974C-FA7A222E5AEC}" type="datetimeFigureOut">
              <a:rPr lang="es-MX" smtClean="0"/>
              <a:t>29/08/2017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8AE8F-ECB5-4D77-9326-EC41CEE8E9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5033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1E92-BD9F-49C2-974C-FA7A222E5AEC}" type="datetimeFigureOut">
              <a:rPr lang="es-MX" smtClean="0"/>
              <a:t>29/08/2017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8AE8F-ECB5-4D77-9326-EC41CEE8E9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8161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1E92-BD9F-49C2-974C-FA7A222E5AEC}" type="datetimeFigureOut">
              <a:rPr lang="es-MX" smtClean="0"/>
              <a:t>29/08/2017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8AE8F-ECB5-4D77-9326-EC41CEE8E9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9721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1E92-BD9F-49C2-974C-FA7A222E5AEC}" type="datetimeFigureOut">
              <a:rPr lang="es-MX" smtClean="0"/>
              <a:t>29/08/2017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8AE8F-ECB5-4D77-9326-EC41CEE8E9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836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1E92-BD9F-49C2-974C-FA7A222E5AEC}" type="datetimeFigureOut">
              <a:rPr lang="es-MX" smtClean="0"/>
              <a:t>29/08/2017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8AE8F-ECB5-4D77-9326-EC41CEE8E9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6149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91E92-BD9F-49C2-974C-FA7A222E5AEC}" type="datetimeFigureOut">
              <a:rPr lang="es-MX" smtClean="0"/>
              <a:t>29/08/2017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8AE8F-ECB5-4D77-9326-EC41CEE8E9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7473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le80KB_s3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kcPLE8zr0tc" TargetMode="External"/><Relationship Id="rId5" Type="http://schemas.openxmlformats.org/officeDocument/2006/relationships/hyperlink" Target="https://www.youtube.com/watch?v=P3ga603WA68" TargetMode="External"/><Relationship Id="rId4" Type="http://schemas.openxmlformats.org/officeDocument/2006/relationships/hyperlink" Target="https://www.youtube.com/watch?v=5oV7TC0Ihw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71064">
            <a:off x="524517" y="712931"/>
            <a:ext cx="6756646" cy="4455949"/>
          </a:xfrm>
          <a:prstGeom prst="rect">
            <a:avLst/>
          </a:prstGeom>
        </p:spPr>
      </p:pic>
      <p:sp>
        <p:nvSpPr>
          <p:cNvPr id="5" name="Rectángulo 4">
            <a:hlinkClick r:id="rId3"/>
          </p:cNvPr>
          <p:cNvSpPr/>
          <p:nvPr/>
        </p:nvSpPr>
        <p:spPr>
          <a:xfrm>
            <a:off x="8278968" y="5190186"/>
            <a:ext cx="3374266" cy="1017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P&amp;B TO </a:t>
            </a:r>
            <a:r>
              <a:rPr lang="es-ES_tradnl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fails</a:t>
            </a:r>
            <a:endParaRPr lang="es-MX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>
            <a:hlinkClick r:id="rId4"/>
          </p:cNvPr>
          <p:cNvSpPr/>
          <p:nvPr/>
        </p:nvSpPr>
        <p:spPr>
          <a:xfrm>
            <a:off x="8278968" y="2790421"/>
            <a:ext cx="3374266" cy="1017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</a:t>
            </a:r>
            <a:r>
              <a:rPr lang="es-ES_tradnl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fails</a:t>
            </a:r>
            <a:r>
              <a:rPr lang="es-ES_tradnl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3</a:t>
            </a:r>
            <a:endParaRPr lang="es-MX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ángulo 6">
            <a:hlinkClick r:id="rId3"/>
          </p:cNvPr>
          <p:cNvSpPr/>
          <p:nvPr/>
        </p:nvSpPr>
        <p:spPr>
          <a:xfrm>
            <a:off x="8278968" y="214647"/>
            <a:ext cx="3374266" cy="1017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</a:t>
            </a:r>
            <a:r>
              <a:rPr lang="es-ES_tradnl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fails</a:t>
            </a:r>
            <a:endParaRPr lang="es-MX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>
            <a:hlinkClick r:id="rId5"/>
          </p:cNvPr>
          <p:cNvSpPr/>
          <p:nvPr/>
        </p:nvSpPr>
        <p:spPr>
          <a:xfrm>
            <a:off x="8278968" y="1502534"/>
            <a:ext cx="3374266" cy="1017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</a:t>
            </a:r>
            <a:r>
              <a:rPr lang="es-ES_tradnl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fails</a:t>
            </a:r>
            <a:r>
              <a:rPr lang="es-ES_tradnl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</a:t>
            </a:r>
            <a:endParaRPr lang="es-MX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>
            <a:hlinkClick r:id="rId6"/>
          </p:cNvPr>
          <p:cNvSpPr/>
          <p:nvPr/>
        </p:nvSpPr>
        <p:spPr>
          <a:xfrm>
            <a:off x="8278968" y="3940932"/>
            <a:ext cx="3374266" cy="1017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</a:t>
            </a:r>
            <a:r>
              <a:rPr lang="es-ES_tradnl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fails</a:t>
            </a:r>
            <a:r>
              <a:rPr lang="es-ES_tradnl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_tradnl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Eng</a:t>
            </a:r>
            <a:endParaRPr lang="es-MX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372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71064">
            <a:off x="-37152" y="155183"/>
            <a:ext cx="2591627" cy="170915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854816" y="242526"/>
            <a:ext cx="87748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Altitud de densidad</a:t>
            </a:r>
            <a:r>
              <a:rPr lang="es-MX" sz="1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 La densidad del aire es un factor de relevancia en el rendimiento del avión, dándose que a menor densidad peor rendimiento. Así pues, los factores que afectan a la densidad influyen sobre el rendimiento en el despegue: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sz="1600" b="0" i="0" u="sng" dirty="0" smtClean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600" b="0" i="0" u="sng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Elevación del aeródromo</a:t>
            </a:r>
            <a:r>
              <a:rPr lang="es-MX" sz="1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 La densidad decrece con la altura, de lo cual se deduce que cuanto mayor sea la altitud del aeródromo menor será el rendimiento.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sz="1600" b="0" i="0" u="sng" dirty="0" smtClean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600" b="0" i="0" u="sng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Temperatura del aire ambiente</a:t>
            </a:r>
            <a:r>
              <a:rPr lang="es-MX" sz="1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 La densidad disminuye con el aumento de temperatura, lo que significa que a mayor temperatura menor rendimiento.</a:t>
            </a:r>
            <a:endParaRPr lang="es-MX" sz="1600" b="0" i="0" u="sng" dirty="0" smtClean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600" b="0" i="0" u="sng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Presión atmosférica</a:t>
            </a:r>
            <a:r>
              <a:rPr lang="es-MX" sz="1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 A menor presión menor densidad. Si la presión barométrica es baja, el aire es menos denso y por añadidura peor el rendimiento.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sz="1600" b="0" i="0" u="sng" dirty="0" smtClean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600" b="0" i="0" u="sng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Humedad relativa del aire</a:t>
            </a:r>
            <a:r>
              <a:rPr lang="es-MX" sz="1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 Las partículas de agua en forma de vapor son menos densas que el aire, así que cuanto mayor es la humedad menor es el rendimiento.</a:t>
            </a:r>
            <a:endParaRPr lang="es-MX" sz="16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026" name="Picture 2" descr="Efecto de altura densidad en despe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89" y="4317328"/>
            <a:ext cx="7338054" cy="254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70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78" y="635719"/>
            <a:ext cx="4800600" cy="2322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138" y="856699"/>
            <a:ext cx="4924425" cy="21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83" y="3960633"/>
            <a:ext cx="5612130" cy="2753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063" y="4320678"/>
            <a:ext cx="4762500" cy="23933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/>
          <p:cNvSpPr/>
          <p:nvPr/>
        </p:nvSpPr>
        <p:spPr>
          <a:xfrm>
            <a:off x="6677024" y="3429718"/>
            <a:ext cx="570257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es-MX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 más calor se necesita más pista</a:t>
            </a:r>
            <a:endParaRPr lang="es-MX" sz="1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MX" sz="1600" dirty="0" smtClean="0">
                <a:solidFill>
                  <a:srgbClr val="6B6B6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“Debido a que hay menos sustentación y menor potencia, necesitaremos más longitud de pista para conseguir el despegue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28683" y="3141804"/>
            <a:ext cx="5840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menor la combustión debido a la cantidad de moléculas de oxígeno que también disminuye  por lo que afecta la potencia al despegue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326874" y="63768"/>
            <a:ext cx="8903804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Disminuye la densidad del aire por lo tanto la sustentación también disminuye.</a:t>
            </a:r>
            <a:endParaRPr lang="es-MX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25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06866" y="713169"/>
            <a:ext cx="2561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i="0" dirty="0" smtClean="0">
                <a:effectLst/>
                <a:latin typeface="Verdana" panose="020B0604030504040204" pitchFamily="34" charset="0"/>
              </a:rPr>
              <a:t>Estado de la pista</a:t>
            </a:r>
            <a:r>
              <a:rPr lang="es-MX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  <a:endParaRPr lang="es-MX" dirty="0"/>
          </a:p>
        </p:txBody>
      </p:sp>
      <p:sp>
        <p:nvSpPr>
          <p:cNvPr id="5" name="Rectángulo 4"/>
          <p:cNvSpPr/>
          <p:nvPr/>
        </p:nvSpPr>
        <p:spPr>
          <a:xfrm>
            <a:off x="701408" y="1101373"/>
            <a:ext cx="41874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Dirección e intensidad del viento</a:t>
            </a:r>
            <a:r>
              <a:rPr lang="es-MX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706866" y="1747704"/>
            <a:ext cx="2964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Gradiente de la pista</a:t>
            </a:r>
            <a:r>
              <a:rPr lang="es-MX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  <a:endParaRPr lang="es-MX" dirty="0"/>
          </a:p>
        </p:txBody>
      </p:sp>
      <p:sp>
        <p:nvSpPr>
          <p:cNvPr id="7" name="Rectángulo 6"/>
          <p:cNvSpPr/>
          <p:nvPr/>
        </p:nvSpPr>
        <p:spPr>
          <a:xfrm>
            <a:off x="706866" y="2209369"/>
            <a:ext cx="20617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Peso del avión</a:t>
            </a:r>
            <a:endParaRPr lang="es-MX" dirty="0"/>
          </a:p>
        </p:txBody>
      </p:sp>
      <p:sp>
        <p:nvSpPr>
          <p:cNvPr id="8" name="Rectángulo 7"/>
          <p:cNvSpPr/>
          <p:nvPr/>
        </p:nvSpPr>
        <p:spPr>
          <a:xfrm>
            <a:off x="706866" y="2671034"/>
            <a:ext cx="1612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Obstáculos</a:t>
            </a:r>
            <a:endParaRPr lang="es-MX" dirty="0"/>
          </a:p>
        </p:txBody>
      </p:sp>
      <p:sp>
        <p:nvSpPr>
          <p:cNvPr id="9" name="Rectángulo 8"/>
          <p:cNvSpPr/>
          <p:nvPr/>
        </p:nvSpPr>
        <p:spPr>
          <a:xfrm>
            <a:off x="3671139" y="2855700"/>
            <a:ext cx="83618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b="1" i="0" dirty="0" smtClean="0">
                <a:solidFill>
                  <a:srgbClr val="990000"/>
                </a:solidFill>
                <a:effectLst/>
                <a:latin typeface="Verdana" panose="020B0604030504040204" pitchFamily="34" charset="0"/>
              </a:rPr>
              <a:t>Algunas reglas prácticas.</a:t>
            </a:r>
          </a:p>
          <a:p>
            <a:pPr algn="just"/>
            <a:r>
              <a:rPr lang="es-MX" sz="12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Existen algunas reglas generales relativas al cálculo de distancias necesarias para el despegue, producto de la experiencia, que aunque en ningún caso sustituyen a los datos y recomendaciones proporcionados por el fabricante, pueden servir de ayuda en ausencia de los mismos. A continuación se exponen algunas de estas reglas:</a:t>
            </a:r>
          </a:p>
          <a:p>
            <a:pPr algn="just"/>
            <a:r>
              <a:rPr lang="es-MX" sz="1200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Altitud de densidad</a:t>
            </a:r>
            <a:r>
              <a:rPr lang="es-MX" sz="12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: Por cada 1000 ft. de incremento en la altitud de densidad y hasta 3000 ft. añadir un 10% a la longitud de la carrera de despegue y a la distancia para salvar un obstáculo estándar (de 50 ft. de alto). Para altitudes de densidad superiores a los 3000 ft. añadir un 20%.</a:t>
            </a:r>
          </a:p>
          <a:p>
            <a:pPr algn="just"/>
            <a:r>
              <a:rPr lang="es-MX" sz="1200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Peso</a:t>
            </a:r>
            <a:r>
              <a:rPr lang="es-MX" sz="12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: Por cada 10% menos de peso, la carrera de despegue y la distancia para salvar obstáculos estándar se reduce en igual porcentaje. Por cada 10% de incremento de peso, esas distancias aumentan en un 20%.</a:t>
            </a:r>
          </a:p>
          <a:p>
            <a:pPr algn="just"/>
            <a:r>
              <a:rPr lang="es-MX" sz="1200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Superficie</a:t>
            </a:r>
            <a:r>
              <a:rPr lang="es-MX" sz="12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: Si la pista es de césped corto y duro añadir un 7% a la carrera de despegue; si la pista es de tierra, hierba corta, o pedregosa añadir un 10%; si la hierba esta alta añadir un 30%, y si es de barro o nieve añadir hasta un 75%.</a:t>
            </a:r>
          </a:p>
          <a:p>
            <a:pPr algn="just"/>
            <a:r>
              <a:rPr lang="es-MX" sz="1200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Gradiente</a:t>
            </a:r>
            <a:r>
              <a:rPr lang="es-MX" sz="12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: Por cada 1º de pista hacia arriba añadir un 10% a la carrera de despegue. Un gradiente de -1º (1º cuesta abajo) solo reduce la carrera en un 5%</a:t>
            </a:r>
            <a:endParaRPr lang="es-MX" sz="12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270" y="71899"/>
            <a:ext cx="3443702" cy="213747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276" y="114385"/>
            <a:ext cx="4086367" cy="209498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34" y="3132699"/>
            <a:ext cx="3305383" cy="2716373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857025" y="6272020"/>
            <a:ext cx="4809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/>
              <a:t>https://www.youtube.com/watch?v=Kle80KB_s3I</a:t>
            </a:r>
            <a:endParaRPr lang="es-MX" dirty="0"/>
          </a:p>
        </p:txBody>
      </p:sp>
      <p:sp>
        <p:nvSpPr>
          <p:cNvPr id="14" name="Rectángulo 13"/>
          <p:cNvSpPr/>
          <p:nvPr/>
        </p:nvSpPr>
        <p:spPr>
          <a:xfrm>
            <a:off x="3691431" y="3244334"/>
            <a:ext cx="4809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/>
              <a:t>https://www.youtube.com/watch?v=Kle80KB_s3I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8520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666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521</Words>
  <Application>Microsoft Office PowerPoint</Application>
  <PresentationFormat>Panorámica</PresentationFormat>
  <Paragraphs>30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Dell14</dc:creator>
  <cp:lastModifiedBy>Dell14</cp:lastModifiedBy>
  <cp:revision>4</cp:revision>
  <dcterms:created xsi:type="dcterms:W3CDTF">2017-08-30T06:14:26Z</dcterms:created>
  <dcterms:modified xsi:type="dcterms:W3CDTF">2017-08-30T06:40:08Z</dcterms:modified>
</cp:coreProperties>
</file>