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9" r:id="rId5"/>
    <p:sldId id="261" r:id="rId6"/>
    <p:sldId id="260" r:id="rId7"/>
    <p:sldId id="258" r:id="rId8"/>
    <p:sldId id="262" r:id="rId9"/>
    <p:sldId id="263" r:id="rId10"/>
    <p:sldId id="265" r:id="rId11"/>
    <p:sldId id="266" r:id="rId12"/>
    <p:sldId id="267" r:id="rId13"/>
    <p:sldId id="264" r:id="rId14"/>
    <p:sldId id="270" r:id="rId15"/>
    <p:sldId id="272" r:id="rId16"/>
    <p:sldId id="271" r:id="rId17"/>
    <p:sldId id="269" r:id="rId18"/>
    <p:sldId id="26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s-ES" smtClean="0"/>
              <a:t>Haga clic para modificar el estilo de título del patrón</a:t>
            </a:r>
            <a:endParaRPr lang="en-US" dirty="0"/>
          </a:p>
        </p:txBody>
      </p:sp>
      <p:sp>
        <p:nvSpPr>
          <p:cNvPr id="3" name="Subtitle 2"/>
          <p:cNvSpPr>
            <a:spLocks noGrp="1"/>
          </p:cNvSpPr>
          <p:nvPr>
            <p:ph type="subTitle" idx="1" hasCustomPrompt="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hasCustomPrompt="1"/>
          </p:nvPr>
        </p:nvSpPr>
        <p:spPr/>
        <p:txBody>
          <a:body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hasCustomPrompt="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lvl1pPr>
              <a:defRPr>
                <a:solidFill>
                  <a:schemeClr val="tx2"/>
                </a:solidFill>
              </a:defRPr>
            </a:lvl1pPr>
          </a:lstStyle>
          <a:p>
            <a:fld id="{96DFF08F-DC6B-4601-B491-B0F83F6DD2DA}" type="datetimeFigureOut">
              <a:rPr lang="en-US" dirty="0"/>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hasCustomPrompt="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Content Placeholder 3"/>
          <p:cNvSpPr>
            <a:spLocks noGrp="1"/>
          </p:cNvSpPr>
          <p:nvPr>
            <p:ph sz="half" idx="2" hasCustomPrompt="1"/>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hasCustomPrompt="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hasCustomPrompt="1"/>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5" name="Text Placeholder 4"/>
          <p:cNvSpPr>
            <a:spLocks noGrp="1"/>
          </p:cNvSpPr>
          <p:nvPr>
            <p:ph type="body" sz="quarter" idx="3" hasCustomPrompt="1"/>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hasCustomPrompt="1"/>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hasCustomPrompt="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Text Placeholder 3"/>
          <p:cNvSpPr>
            <a:spLocks noGrp="1"/>
          </p:cNvSpPr>
          <p:nvPr>
            <p:ph type="body" sz="half" idx="2" hasCustomPrompt="1"/>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6DFF08F-DC6B-4601-B491-B0F83F6DD2DA}"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hasCustomPrompt="1"/>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6DFF08F-DC6B-4601-B491-B0F83F6DD2DA}"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hasCustomPrompt="1"/>
          </p:nvPr>
        </p:nvSpPr>
        <p:spPr/>
        <p:txBody>
          <a:bodyPr vert="eaVert"/>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hasCustomPrompt="1"/>
          </p:nvPr>
        </p:nvSpPr>
        <p:spPr>
          <a:xfrm>
            <a:off x="838199" y="274638"/>
            <a:ext cx="7973291" cy="5897562"/>
          </a:xfrm>
        </p:spPr>
        <p:txBody>
          <a:bodyPr vert="eaVert"/>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6DFF08F-DC6B-4601-B491-B0F83F6DD2DA}" type="datetimeFigureOut">
              <a:rPr lang="en-US" dirty="0"/>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dirty="0"/>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5"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93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8775"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594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hyperlink" Target="https://es.wikipedia.org/wiki/Relaci%C3%B3n_de_derivaci%C3%B3n" TargetMode="External"/><Relationship Id="rId6" Type="http://schemas.openxmlformats.org/officeDocument/2006/relationships/hyperlink" Target="https://es.wikipedia.org/wiki/Contaminaci%C3%B3n_sonora" TargetMode="External"/><Relationship Id="rId5" Type="http://schemas.openxmlformats.org/officeDocument/2006/relationships/hyperlink" Target="https://es.wikipedia.org/wiki/Turbina_de_gas" TargetMode="External"/><Relationship Id="rId4" Type="http://schemas.openxmlformats.org/officeDocument/2006/relationships/hyperlink" Target="https://es.wikipedia.org/wiki/Compresor_(m%C3%A1quina)" TargetMode="External"/><Relationship Id="rId3" Type="http://schemas.openxmlformats.org/officeDocument/2006/relationships/hyperlink" Target="https://es.wikipedia.org/wiki/Turborreactor" TargetMode="External"/><Relationship Id="rId2" Type="http://schemas.openxmlformats.org/officeDocument/2006/relationships/hyperlink" Target="https://es.wikipedia.org/wiki/Motor_de_reacci%C3%B3n" TargetMode="External"/><Relationship Id="rId1" Type="http://schemas.openxmlformats.org/officeDocument/2006/relationships/hyperlink" Target="https://es.wikipedia.org/wiki/Motor_de_aviaci%C3%B3n" TargetMode="Externa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s://es.wikipedia.org/wiki/Airbus_380" TargetMode="External"/><Relationship Id="rId4" Type="http://schemas.openxmlformats.org/officeDocument/2006/relationships/hyperlink" Target="https://es.wikipedia.org/wiki/Boeing_787" TargetMode="External"/><Relationship Id="rId3" Type="http://schemas.openxmlformats.org/officeDocument/2006/relationships/hyperlink" Target="https://es.wikipedia.org/wiki/Tobera" TargetMode="External"/><Relationship Id="rId2" Type="http://schemas.openxmlformats.org/officeDocument/2006/relationships/hyperlink" Target="https://es.wikipedia.org/wiki/H%C3%A9lice_(dispositivo)" TargetMode="External"/><Relationship Id="rId1" Type="http://schemas.openxmlformats.org/officeDocument/2006/relationships/hyperlink" Target="https://es.wikipedia.org/wiki/Empuje" TargetMode="Externa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jpeg"/><Relationship Id="rId7" Type="http://schemas.openxmlformats.org/officeDocument/2006/relationships/hyperlink" Target="https://es.wikipedia.org/wiki/Rolls-Royce_Tay" TargetMode="External"/><Relationship Id="rId6" Type="http://schemas.openxmlformats.org/officeDocument/2006/relationships/hyperlink" Target="https://es.wikipedia.org/wiki/Fokker_100" TargetMode="External"/><Relationship Id="rId5" Type="http://schemas.openxmlformats.org/officeDocument/2006/relationships/hyperlink" Target="https://es.wikipedia.org/wiki/Pratt_%26_Whitney_JT8D" TargetMode="External"/><Relationship Id="rId4" Type="http://schemas.openxmlformats.org/officeDocument/2006/relationships/hyperlink" Target="https://es.wikipedia.org/wiki/MD-83" TargetMode="External"/><Relationship Id="rId3" Type="http://schemas.openxmlformats.org/officeDocument/2006/relationships/hyperlink" Target="https://es.wikipedia.org/wiki/N%C3%BAmero_Mach" TargetMode="External"/><Relationship Id="rId2" Type="http://schemas.openxmlformats.org/officeDocument/2006/relationships/hyperlink" Target="https://es.wikipedia.org/wiki/Carenado" TargetMode="External"/><Relationship Id="rId1" Type="http://schemas.openxmlformats.org/officeDocument/2006/relationships/hyperlink" Target="https://es.wikipedia.org/wiki/Relaci%C3%B3n_de_derivaci%C3%B3n" TargetMode="Externa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https://es.wikipedia.org/wiki/P%C3%A9rdida_de_carga" TargetMode="External"/><Relationship Id="rId2" Type="http://schemas.openxmlformats.org/officeDocument/2006/relationships/hyperlink" Target="https://es.wikipedia.org/wiki/Leyes_de_Newton#Tercera_ley_de_Newton_o_principio_de_acci.C3.B3n_y_reacci.C3.B3n" TargetMode="External"/><Relationship Id="rId1" Type="http://schemas.openxmlformats.org/officeDocument/2006/relationships/hyperlink" Target="https://es.wikipedia.org/wiki/%C3%81labe"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es.wikipedia.org/wiki/Revoluciones_por_minuto" TargetMode="External"/><Relationship Id="rId1" Type="http://schemas.openxmlformats.org/officeDocument/2006/relationships/hyperlink" Target="https://es.wikipedia.org/wiki/Unidad_de_energ%C3%ADa_auxiliar" TargetMode="Externa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https://es.wikipedia.org/wiki/Congelaci%C3%B3n_atmosf%C3%A9rica" TargetMode="External"/><Relationship Id="rId3" Type="http://schemas.openxmlformats.org/officeDocument/2006/relationships/hyperlink" Target="https://es.wikipedia.org/wiki/Entrada_en_p%C3%A9rdida" TargetMode="External"/><Relationship Id="rId2" Type="http://schemas.openxmlformats.org/officeDocument/2006/relationships/hyperlink" Target="https://es.wikipedia.org/wiki/V%C3%B3rtice" TargetMode="External"/><Relationship Id="rId1" Type="http://schemas.openxmlformats.org/officeDocument/2006/relationships/hyperlink" Target="https://es.wikipedia.org/wiki/Punto_de_congelaci%C3%B3n" TargetMode="Externa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jpeg"/><Relationship Id="rId2" Type="http://schemas.openxmlformats.org/officeDocument/2006/relationships/hyperlink" Target="https://es.wikipedia.org/wiki/Avi%C3%B3n_de_reacci%C3%B3n" TargetMode="External"/><Relationship Id="rId1" Type="http://schemas.openxmlformats.org/officeDocument/2006/relationships/hyperlink" Target="https://es.wikipedia.org/wiki/Reactor_(motor)" TargetMode="Externa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es.wikipedia.org/wiki/Hawker_Siddeley_Trident" TargetMode="External"/><Relationship Id="rId3" Type="http://schemas.openxmlformats.org/officeDocument/2006/relationships/hyperlink" Target="https://es.wikipedia.org/wiki/Il-62" TargetMode="External"/><Relationship Id="rId2" Type="http://schemas.openxmlformats.org/officeDocument/2006/relationships/hyperlink" Target="https://es.wikipedia.org/wiki/Ilyushin" TargetMode="External"/><Relationship Id="rId1" Type="http://schemas.openxmlformats.org/officeDocument/2006/relationships/hyperlink" Target="https://es.wikipedia.org/wiki/ATR_42/72" TargetMode="Externa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hyperlink" Target="https://es.wikipedia.org/wiki/Vr" TargetMode="External"/><Relationship Id="rId1" Type="http://schemas.openxmlformats.org/officeDocument/2006/relationships/hyperlink" Target="https://es.wikipedia.org/wiki/Motor_hidr%C3%A1ulico" TargetMode="Externa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https://www.youtube.com/watch?v=UrPw2aNLIj4" TargetMode="External"/><Relationship Id="rId3" Type="http://schemas.openxmlformats.org/officeDocument/2006/relationships/hyperlink" Target="https://www.youtube.com/watch?v=OsCSjjxZe_U" TargetMode="External"/><Relationship Id="rId2" Type="http://schemas.openxmlformats.org/officeDocument/2006/relationships/hyperlink" Target="https://www.youtube.com/watch?v=vq54Tn9djsY" TargetMode="External"/><Relationship Id="rId1" Type="http://schemas.openxmlformats.org/officeDocument/2006/relationships/hyperlink" Target="https://www.youtube.com/watch?v=KjiUUJdPGX0" TargetMode="Externa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1.png"/><Relationship Id="rId6" Type="http://schemas.openxmlformats.org/officeDocument/2006/relationships/image" Target="../media/image10.jpeg"/><Relationship Id="rId5" Type="http://schemas.openxmlformats.org/officeDocument/2006/relationships/hyperlink" Target="https://www.youtube.com/watch?v=lLaE6bFcy14" TargetMode="External"/><Relationship Id="rId4" Type="http://schemas.openxmlformats.org/officeDocument/2006/relationships/image" Target="../media/image9.jpeg"/><Relationship Id="rId3" Type="http://schemas.openxmlformats.org/officeDocument/2006/relationships/image" Target="../media/image8.png"/><Relationship Id="rId2" Type="http://schemas.openxmlformats.org/officeDocument/2006/relationships/hyperlink" Target="https://www.youtube.com/watch?v=qqJJlthRDBQ" TargetMode="External"/><Relationship Id="rId1" Type="http://schemas.openxmlformats.org/officeDocument/2006/relationships/hyperlink" Target="https://www.youtube.com/watch?v=FcScjE_QDTM" TargetMode="External"/></Relationships>
</file>

<file path=ppt/slides/_rels/slide14.xml.rels><?xml version="1.0" encoding="UTF-8" standalone="yes"?>
<Relationships xmlns="http://schemas.openxmlformats.org/package/2006/relationships"><Relationship Id="rId9" Type="http://schemas.openxmlformats.org/officeDocument/2006/relationships/hyperlink" Target="https://www.youtube.com/watch?v=Nxmsqu41pYw" TargetMode="External"/><Relationship Id="rId8" Type="http://schemas.openxmlformats.org/officeDocument/2006/relationships/image" Target="../media/image17.png"/><Relationship Id="rId7" Type="http://schemas.openxmlformats.org/officeDocument/2006/relationships/hyperlink" Target="https://www.youtube.com/watch?v=rJoZEPq-uKQ" TargetMode="External"/><Relationship Id="rId6" Type="http://schemas.openxmlformats.org/officeDocument/2006/relationships/hyperlink" Target="https://www.youtube.com/watch?v=S9trx4M4Zfg" TargetMode="Externa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0" Type="http://schemas.openxmlformats.org/officeDocument/2006/relationships/slideLayout" Target="../slideLayouts/slideLayout2.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hyperlink" Target="https://www.youtube.com/watch?v=ySJJaTlwyQM" TargetMode="External"/></Relationships>
</file>

<file path=ppt/slides/_rels/slide16.xml.rels><?xml version="1.0" encoding="UTF-8" standalone="yes"?>
<Relationships xmlns="http://schemas.openxmlformats.org/package/2006/relationships"><Relationship Id="rId9" Type="http://schemas.openxmlformats.org/officeDocument/2006/relationships/hyperlink" Target="https://es.wikipedia.org/wiki/IAE_V2500" TargetMode="External"/><Relationship Id="rId8" Type="http://schemas.openxmlformats.org/officeDocument/2006/relationships/image" Target="../media/image25.png"/><Relationship Id="rId7" Type="http://schemas.openxmlformats.org/officeDocument/2006/relationships/hyperlink" Target="https://www.cfmaeroengines.com/engines/leap/" TargetMode="External"/><Relationship Id="rId6" Type="http://schemas.openxmlformats.org/officeDocument/2006/relationships/image" Target="../media/image24.png"/><Relationship Id="rId5" Type="http://schemas.openxmlformats.org/officeDocument/2006/relationships/hyperlink" Target="https://www.rolls-royce.com/products-and-services.aspx" TargetMode="External"/><Relationship Id="rId4" Type="http://schemas.openxmlformats.org/officeDocument/2006/relationships/image" Target="../media/image23.png"/><Relationship Id="rId3" Type="http://schemas.openxmlformats.org/officeDocument/2006/relationships/hyperlink" Target="https://www.geaviation.com/" TargetMode="External"/><Relationship Id="rId2" Type="http://schemas.openxmlformats.org/officeDocument/2006/relationships/image" Target="../media/image22.png"/><Relationship Id="rId11" Type="http://schemas.openxmlformats.org/officeDocument/2006/relationships/slideLayout" Target="../slideLayouts/slideLayout2.xml"/><Relationship Id="rId10" Type="http://schemas.openxmlformats.org/officeDocument/2006/relationships/image" Target="../media/image26.jpeg"/><Relationship Id="rId1" Type="http://schemas.openxmlformats.org/officeDocument/2006/relationships/hyperlink" Target="http://www.pw.utc.com/" TargetMode="External"/></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s://www.youtube.com/watch?v=3mzzt-tiUBk" TargetMode="External"/><Relationship Id="rId5" Type="http://schemas.openxmlformats.org/officeDocument/2006/relationships/hyperlink" Target="https://www.youtube.com/watch?v=UMrEadK7iLk" TargetMode="External"/><Relationship Id="rId4" Type="http://schemas.openxmlformats.org/officeDocument/2006/relationships/hyperlink" Target="https://www.youtube.com/watch?v=SIuNjdks1N4" TargetMode="External"/><Relationship Id="rId3" Type="http://schemas.openxmlformats.org/officeDocument/2006/relationships/hyperlink" Target="https://www.youtube.com/watch?v=Npd5F80FNXA" TargetMode="External"/><Relationship Id="rId2" Type="http://schemas.openxmlformats.org/officeDocument/2006/relationships/hyperlink" Target="https://www.youtube.com/watch?v=filq88Yvt5I" TargetMode="External"/><Relationship Id="rId1" Type="http://schemas.openxmlformats.org/officeDocument/2006/relationships/hyperlink" Target="https://www.youtube.com/watch?v=cfFZ2-Am-Z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92308" y="2012073"/>
            <a:ext cx="11621501" cy="3607206"/>
          </a:xfrm>
          <a:prstGeom prst="rect">
            <a:avLst/>
          </a:prstGeom>
        </p:spPr>
        <p:txBody>
          <a:bodyPr wrap="square">
            <a:spAutoFit/>
          </a:bodyPr>
          <a:lstStyle/>
          <a:p>
            <a:pPr algn="just">
              <a:lnSpc>
                <a:spcPct val="150000"/>
              </a:lnSpc>
            </a:pPr>
            <a:r>
              <a:rPr lang="es-MX" sz="1400" dirty="0">
                <a:solidFill>
                  <a:srgbClr val="222222"/>
                </a:solidFill>
                <a:latin typeface="Arial" pitchFamily="34" charset="0"/>
              </a:rPr>
              <a:t>Los </a:t>
            </a:r>
            <a:r>
              <a:rPr lang="es-MX" sz="1400" dirty="0">
                <a:solidFill>
                  <a:srgbClr val="0B0080"/>
                </a:solidFill>
                <a:latin typeface="Arial" pitchFamily="34" charset="0"/>
                <a:hlinkClick r:id="rId1" tooltip="Motor de aviación"/>
              </a:rPr>
              <a:t>motores de aviación</a:t>
            </a:r>
            <a:r>
              <a:rPr lang="es-MX" sz="1400" dirty="0">
                <a:solidFill>
                  <a:srgbClr val="222222"/>
                </a:solidFill>
                <a:latin typeface="Arial" pitchFamily="34" charset="0"/>
              </a:rPr>
              <a:t> tipo </a:t>
            </a:r>
            <a:r>
              <a:rPr lang="es-MX" sz="1400" b="1" dirty="0" err="1">
                <a:solidFill>
                  <a:srgbClr val="222222"/>
                </a:solidFill>
                <a:latin typeface="Arial" pitchFamily="34" charset="0"/>
              </a:rPr>
              <a:t>turbofan</a:t>
            </a:r>
            <a:r>
              <a:rPr lang="es-MX" sz="1400" dirty="0">
                <a:solidFill>
                  <a:srgbClr val="222222"/>
                </a:solidFill>
                <a:latin typeface="Arial" pitchFamily="34" charset="0"/>
              </a:rPr>
              <a:t> </a:t>
            </a:r>
            <a:r>
              <a:rPr lang="es-MX" sz="1400" dirty="0" smtClean="0">
                <a:solidFill>
                  <a:srgbClr val="222222"/>
                </a:solidFill>
                <a:latin typeface="Arial" pitchFamily="34" charset="0"/>
              </a:rPr>
              <a:t>son </a:t>
            </a:r>
            <a:r>
              <a:rPr lang="es-MX" sz="1400" dirty="0">
                <a:solidFill>
                  <a:srgbClr val="222222"/>
                </a:solidFill>
                <a:latin typeface="Arial" pitchFamily="34" charset="0"/>
              </a:rPr>
              <a:t>una generación de </a:t>
            </a:r>
            <a:r>
              <a:rPr lang="es-MX" sz="1400" dirty="0">
                <a:solidFill>
                  <a:srgbClr val="0B0080"/>
                </a:solidFill>
                <a:latin typeface="Arial" pitchFamily="34" charset="0"/>
                <a:hlinkClick r:id="rId2" tooltip="Motor de reacción"/>
              </a:rPr>
              <a:t>motores de reacción</a:t>
            </a:r>
            <a:r>
              <a:rPr lang="es-MX" sz="1400" dirty="0">
                <a:solidFill>
                  <a:srgbClr val="222222"/>
                </a:solidFill>
                <a:latin typeface="Arial" pitchFamily="34" charset="0"/>
              </a:rPr>
              <a:t> que ha reemplazado a los </a:t>
            </a:r>
            <a:r>
              <a:rPr lang="es-MX" sz="1400" dirty="0">
                <a:solidFill>
                  <a:srgbClr val="0B0080"/>
                </a:solidFill>
                <a:latin typeface="Arial" pitchFamily="34" charset="0"/>
                <a:hlinkClick r:id="rId3" tooltip="Turborreactor"/>
              </a:rPr>
              <a:t>turborreactores</a:t>
            </a:r>
            <a:r>
              <a:rPr lang="es-MX" sz="1400" dirty="0">
                <a:solidFill>
                  <a:srgbClr val="222222"/>
                </a:solidFill>
                <a:latin typeface="Arial" pitchFamily="34" charset="0"/>
              </a:rPr>
              <a:t> o </a:t>
            </a:r>
            <a:r>
              <a:rPr lang="es-MX" sz="1400" i="1" dirty="0" err="1">
                <a:solidFill>
                  <a:srgbClr val="222222"/>
                </a:solidFill>
                <a:latin typeface="Arial" pitchFamily="34" charset="0"/>
              </a:rPr>
              <a:t>turbojet</a:t>
            </a:r>
            <a:r>
              <a:rPr lang="es-MX" sz="1400" dirty="0">
                <a:solidFill>
                  <a:srgbClr val="222222"/>
                </a:solidFill>
                <a:latin typeface="Arial" pitchFamily="34" charset="0"/>
              </a:rPr>
              <a:t>. También se suelen llamar </a:t>
            </a:r>
            <a:r>
              <a:rPr lang="es-MX" sz="1400" b="1" dirty="0">
                <a:solidFill>
                  <a:srgbClr val="222222"/>
                </a:solidFill>
                <a:latin typeface="Arial" pitchFamily="34" charset="0"/>
              </a:rPr>
              <a:t>turborreactores de doble flujo</a:t>
            </a:r>
            <a:r>
              <a:rPr lang="es-MX" sz="1400" dirty="0">
                <a:solidFill>
                  <a:srgbClr val="222222"/>
                </a:solidFill>
                <a:latin typeface="Arial" pitchFamily="34" charset="0"/>
              </a:rPr>
              <a:t>.</a:t>
            </a:r>
            <a:endParaRPr lang="es-MX" sz="1400" dirty="0">
              <a:solidFill>
                <a:srgbClr val="222222"/>
              </a:solidFill>
              <a:latin typeface="Arial" pitchFamily="34" charset="0"/>
            </a:endParaRPr>
          </a:p>
          <a:p>
            <a:pPr algn="just">
              <a:lnSpc>
                <a:spcPct val="150000"/>
              </a:lnSpc>
            </a:pPr>
            <a:r>
              <a:rPr lang="es-MX" sz="1400" dirty="0">
                <a:solidFill>
                  <a:srgbClr val="222222"/>
                </a:solidFill>
                <a:latin typeface="Arial" pitchFamily="34" charset="0"/>
              </a:rPr>
              <a:t>Se caracterizan por disponer de un ventilador </a:t>
            </a:r>
            <a:r>
              <a:rPr lang="es-MX" sz="1400" i="1" dirty="0" smtClean="0">
                <a:solidFill>
                  <a:srgbClr val="222222"/>
                </a:solidFill>
                <a:latin typeface="Arial" pitchFamily="34" charset="0"/>
              </a:rPr>
              <a:t>fan</a:t>
            </a:r>
            <a:r>
              <a:rPr lang="es-MX" sz="1400" dirty="0">
                <a:solidFill>
                  <a:srgbClr val="222222"/>
                </a:solidFill>
                <a:latin typeface="Arial" pitchFamily="34" charset="0"/>
              </a:rPr>
              <a:t> </a:t>
            </a:r>
            <a:r>
              <a:rPr lang="es-MX" sz="1400" dirty="0" smtClean="0">
                <a:solidFill>
                  <a:srgbClr val="222222"/>
                </a:solidFill>
                <a:latin typeface="Arial" pitchFamily="34" charset="0"/>
              </a:rPr>
              <a:t>en </a:t>
            </a:r>
            <a:r>
              <a:rPr lang="es-MX" sz="1400" dirty="0">
                <a:solidFill>
                  <a:srgbClr val="222222"/>
                </a:solidFill>
                <a:latin typeface="Arial" pitchFamily="34" charset="0"/>
              </a:rPr>
              <a:t>la parte frontal del motor. El aire entrante se divide en dos caminos: flujo de aire primario y flujo secundario o flujo derivado —</a:t>
            </a:r>
            <a:r>
              <a:rPr lang="es-MX" sz="1400" i="1" dirty="0">
                <a:solidFill>
                  <a:srgbClr val="222222"/>
                </a:solidFill>
                <a:latin typeface="Arial" pitchFamily="34" charset="0"/>
              </a:rPr>
              <a:t>bypass</a:t>
            </a:r>
            <a:r>
              <a:rPr lang="es-MX" sz="1400" dirty="0">
                <a:solidFill>
                  <a:srgbClr val="222222"/>
                </a:solidFill>
                <a:latin typeface="Arial" pitchFamily="34" charset="0"/>
              </a:rPr>
              <a:t>—. El flujo primario penetra al núcleo del motor —</a:t>
            </a:r>
            <a:r>
              <a:rPr lang="es-MX" sz="1400" dirty="0" err="1">
                <a:solidFill>
                  <a:srgbClr val="0B0080"/>
                </a:solidFill>
                <a:latin typeface="Arial" pitchFamily="34" charset="0"/>
                <a:hlinkClick r:id="rId4" tooltip="Compresor (máquina)"/>
              </a:rPr>
              <a:t>compresores</a:t>
            </a:r>
            <a:r>
              <a:rPr lang="es-MX" sz="1400" dirty="0" err="1">
                <a:solidFill>
                  <a:srgbClr val="222222"/>
                </a:solidFill>
                <a:latin typeface="Arial" pitchFamily="34" charset="0"/>
              </a:rPr>
              <a:t>y</a:t>
            </a:r>
            <a:r>
              <a:rPr lang="es-MX" sz="1400" dirty="0">
                <a:solidFill>
                  <a:srgbClr val="222222"/>
                </a:solidFill>
                <a:latin typeface="Arial" pitchFamily="34" charset="0"/>
              </a:rPr>
              <a:t> </a:t>
            </a:r>
            <a:r>
              <a:rPr lang="es-MX" sz="1400" dirty="0">
                <a:solidFill>
                  <a:srgbClr val="0B0080"/>
                </a:solidFill>
                <a:latin typeface="Arial" pitchFamily="34" charset="0"/>
                <a:hlinkClick r:id="rId5" tooltip="Turbina de gas"/>
              </a:rPr>
              <a:t>turbinas</a:t>
            </a:r>
            <a:r>
              <a:rPr lang="es-MX" sz="1400" dirty="0">
                <a:solidFill>
                  <a:srgbClr val="222222"/>
                </a:solidFill>
                <a:latin typeface="Arial" pitchFamily="34" charset="0"/>
              </a:rPr>
              <a:t>— y el flujo secundario se deriva a un conducto anular exterior y concéntrico con el núcleo. Los </a:t>
            </a:r>
            <a:r>
              <a:rPr lang="es-MX" sz="1400" dirty="0" err="1">
                <a:solidFill>
                  <a:srgbClr val="222222"/>
                </a:solidFill>
                <a:latin typeface="Arial" pitchFamily="34" charset="0"/>
              </a:rPr>
              <a:t>turbofan</a:t>
            </a:r>
            <a:r>
              <a:rPr lang="es-MX" sz="1400" dirty="0">
                <a:solidFill>
                  <a:srgbClr val="222222"/>
                </a:solidFill>
                <a:latin typeface="Arial" pitchFamily="34" charset="0"/>
              </a:rPr>
              <a:t> tienen varias ventajas respecto a los turborreactores: consumen menos combustible</a:t>
            </a:r>
            <a:r>
              <a:rPr lang="es-MX" sz="1400" dirty="0" smtClean="0">
                <a:solidFill>
                  <a:srgbClr val="222222"/>
                </a:solidFill>
                <a:latin typeface="Arial" pitchFamily="34" charset="0"/>
              </a:rPr>
              <a:t>,​ </a:t>
            </a:r>
            <a:r>
              <a:rPr lang="es-MX" sz="1400" dirty="0">
                <a:solidFill>
                  <a:srgbClr val="222222"/>
                </a:solidFill>
                <a:latin typeface="Arial" pitchFamily="34" charset="0"/>
              </a:rPr>
              <a:t>lo que los hace más económicos, producen menor contaminación y reducen </a:t>
            </a:r>
            <a:r>
              <a:rPr lang="es-MX" sz="1400" dirty="0">
                <a:solidFill>
                  <a:srgbClr val="0B0080"/>
                </a:solidFill>
                <a:latin typeface="Arial" pitchFamily="34" charset="0"/>
                <a:hlinkClick r:id="rId6" tooltip="Contaminación sonora"/>
              </a:rPr>
              <a:t>el ruido ambiental</a:t>
            </a:r>
            <a:r>
              <a:rPr lang="es-MX" sz="1400" dirty="0">
                <a:solidFill>
                  <a:srgbClr val="222222"/>
                </a:solidFill>
                <a:latin typeface="Arial" pitchFamily="34" charset="0"/>
              </a:rPr>
              <a:t>.</a:t>
            </a:r>
            <a:endParaRPr lang="es-MX" sz="1400" dirty="0">
              <a:solidFill>
                <a:srgbClr val="222222"/>
              </a:solidFill>
              <a:latin typeface="Arial" pitchFamily="34" charset="0"/>
            </a:endParaRPr>
          </a:p>
          <a:p>
            <a:pPr algn="just">
              <a:lnSpc>
                <a:spcPct val="150000"/>
              </a:lnSpc>
            </a:pPr>
            <a:r>
              <a:rPr lang="es-MX" sz="1400" dirty="0">
                <a:solidFill>
                  <a:srgbClr val="222222"/>
                </a:solidFill>
                <a:latin typeface="Arial" pitchFamily="34" charset="0"/>
              </a:rPr>
              <a:t>El </a:t>
            </a:r>
            <a:r>
              <a:rPr lang="es-MX" sz="1400" dirty="0">
                <a:solidFill>
                  <a:srgbClr val="0B0080"/>
                </a:solidFill>
                <a:latin typeface="Arial" pitchFamily="34" charset="0"/>
                <a:hlinkClick r:id="rId7" tooltip="Relación de derivación"/>
              </a:rPr>
              <a:t>índice de derivación</a:t>
            </a:r>
            <a:r>
              <a:rPr lang="es-MX" sz="1400" dirty="0">
                <a:solidFill>
                  <a:srgbClr val="222222"/>
                </a:solidFill>
                <a:latin typeface="Arial" pitchFamily="34" charset="0"/>
              </a:rPr>
              <a:t>, también llamado relación de derivación, es el cociente de la masa del flujo secundario entre la del primario. Se obtiene dividiendo las secciones transversales de entrada a sus respectivos conductos.</a:t>
            </a:r>
            <a:endParaRPr lang="es-MX" sz="1400" dirty="0">
              <a:solidFill>
                <a:srgbClr val="222222"/>
              </a:solidFill>
              <a:latin typeface="Arial" pitchFamily="34" charset="0"/>
            </a:endParaRPr>
          </a:p>
          <a:p>
            <a:pPr algn="just">
              <a:lnSpc>
                <a:spcPct val="150000"/>
              </a:lnSpc>
            </a:pPr>
            <a:r>
              <a:rPr lang="es-MX" sz="1400" dirty="0">
                <a:solidFill>
                  <a:srgbClr val="222222"/>
                </a:solidFill>
                <a:latin typeface="Arial" pitchFamily="34" charset="0"/>
              </a:rPr>
              <a:t>En aviones civiles suele interesar mantener índices de derivación altos ya que disminuyen el ruido, la contaminación, el consumo específico de combustible y aumentan el rendimiento. Sin embargo, aumentar el flujo secundario reduce el empuje específico a velocidades cercanas o superiores a las del sonido, por lo que para aeronaves militares supersónicas se utilizan motores </a:t>
            </a:r>
            <a:r>
              <a:rPr lang="es-MX" sz="1400" dirty="0" err="1">
                <a:solidFill>
                  <a:srgbClr val="222222"/>
                </a:solidFill>
                <a:latin typeface="Arial" pitchFamily="34" charset="0"/>
              </a:rPr>
              <a:t>turbofan</a:t>
            </a:r>
            <a:r>
              <a:rPr lang="es-MX" sz="1400" dirty="0">
                <a:solidFill>
                  <a:srgbClr val="222222"/>
                </a:solidFill>
                <a:latin typeface="Arial" pitchFamily="34" charset="0"/>
              </a:rPr>
              <a:t> de bajo índice de </a:t>
            </a:r>
            <a:r>
              <a:rPr lang="es-MX" sz="1400" dirty="0" smtClean="0">
                <a:solidFill>
                  <a:srgbClr val="222222"/>
                </a:solidFill>
                <a:latin typeface="Arial" pitchFamily="34" charset="0"/>
              </a:rPr>
              <a:t>derivación.</a:t>
            </a:r>
            <a:endParaRPr lang="es-MX" sz="1400" b="0" i="0" dirty="0">
              <a:solidFill>
                <a:srgbClr val="222222"/>
              </a:solidFill>
              <a:effectLst/>
              <a:latin typeface="Arial" pitchFamily="34" charset="0"/>
            </a:endParaRPr>
          </a:p>
        </p:txBody>
      </p:sp>
      <p:sp>
        <p:nvSpPr>
          <p:cNvPr id="2" name="Cuadro de texto 1"/>
          <p:cNvSpPr txBox="1"/>
          <p:nvPr/>
        </p:nvSpPr>
        <p:spPr>
          <a:xfrm>
            <a:off x="4675505" y="441960"/>
            <a:ext cx="2604770" cy="762000"/>
          </a:xfrm>
          <a:prstGeom prst="rect">
            <a:avLst/>
          </a:prstGeom>
          <a:noFill/>
        </p:spPr>
        <p:txBody>
          <a:bodyPr wrap="none" rtlCol="0" anchor="t">
            <a:spAutoFit/>
          </a:bodyPr>
          <a:p>
            <a:r>
              <a:rPr lang="es-ES_tradnl" altLang="es-MX" sz="4400" b="1" dirty="0" err="1">
                <a:solidFill>
                  <a:srgbClr val="000000"/>
                </a:solidFill>
                <a:latin typeface="Arial" pitchFamily="34" charset="0"/>
                <a:sym typeface="+mn-ea"/>
              </a:rPr>
              <a:t>T</a:t>
            </a:r>
            <a:r>
              <a:rPr lang="es-MX" sz="4400" b="1" dirty="0" err="1">
                <a:solidFill>
                  <a:srgbClr val="000000"/>
                </a:solidFill>
                <a:latin typeface="Arial" pitchFamily="34" charset="0"/>
                <a:sym typeface="+mn-ea"/>
              </a:rPr>
              <a:t>urbofan</a:t>
            </a:r>
            <a:endParaRPr lang="es-MX" altLang="en-US" sz="4400" b="1" dirty="0" err="1">
              <a:solidFill>
                <a:srgbClr val="000000"/>
              </a:solidFill>
              <a:latin typeface="Arial" pitchFamily="34" charset="0"/>
              <a:sym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3218" y="681445"/>
            <a:ext cx="8131127" cy="6324808"/>
          </a:xfrm>
          <a:prstGeom prst="rect">
            <a:avLst/>
          </a:prstGeom>
        </p:spPr>
        <p:txBody>
          <a:bodyPr wrap="square">
            <a:spAutoFit/>
          </a:bodyPr>
          <a:lstStyle/>
          <a:p>
            <a:pPr algn="just">
              <a:lnSpc>
                <a:spcPct val="150000"/>
              </a:lnSpc>
            </a:pPr>
            <a:r>
              <a:rPr lang="es-MX" dirty="0">
                <a:solidFill>
                  <a:srgbClr val="222222"/>
                </a:solidFill>
                <a:latin typeface="Arial" pitchFamily="34" charset="0"/>
              </a:rPr>
              <a:t>Poseen un índice de derivación considerablemente </a:t>
            </a:r>
            <a:r>
              <a:rPr lang="es-MX" dirty="0" smtClean="0">
                <a:solidFill>
                  <a:srgbClr val="222222"/>
                </a:solidFill>
                <a:latin typeface="Arial" pitchFamily="34" charset="0"/>
              </a:rPr>
              <a:t>superior. Estos </a:t>
            </a:r>
            <a:r>
              <a:rPr lang="es-MX" dirty="0">
                <a:solidFill>
                  <a:srgbClr val="222222"/>
                </a:solidFill>
                <a:latin typeface="Arial" pitchFamily="34" charset="0"/>
              </a:rPr>
              <a:t>motores representan una generación más moderna, especialmente usados en aeronaves civiles. La mayor parte del </a:t>
            </a:r>
            <a:r>
              <a:rPr lang="es-MX" dirty="0">
                <a:solidFill>
                  <a:srgbClr val="0B0080"/>
                </a:solidFill>
                <a:latin typeface="Arial" pitchFamily="34" charset="0"/>
                <a:hlinkClick r:id="rId1" tooltip="Empuje"/>
              </a:rPr>
              <a:t>empuje</a:t>
            </a:r>
            <a:r>
              <a:rPr lang="es-MX" dirty="0">
                <a:solidFill>
                  <a:srgbClr val="222222"/>
                </a:solidFill>
                <a:latin typeface="Arial" pitchFamily="34" charset="0"/>
              </a:rPr>
              <a:t>, alrededor de un 80 %, proviene del primer compresor o ventilador (en inglés </a:t>
            </a:r>
            <a:r>
              <a:rPr lang="es-MX" i="1" dirty="0">
                <a:solidFill>
                  <a:srgbClr val="222222"/>
                </a:solidFill>
                <a:latin typeface="Arial" pitchFamily="34" charset="0"/>
              </a:rPr>
              <a:t>fan</a:t>
            </a:r>
            <a:r>
              <a:rPr lang="es-MX" dirty="0">
                <a:solidFill>
                  <a:srgbClr val="222222"/>
                </a:solidFill>
                <a:latin typeface="Arial" pitchFamily="34" charset="0"/>
              </a:rPr>
              <a:t>), que tiene una función básicamente propulsiva, similar a una </a:t>
            </a:r>
            <a:r>
              <a:rPr lang="es-MX" dirty="0">
                <a:solidFill>
                  <a:srgbClr val="0B0080"/>
                </a:solidFill>
                <a:latin typeface="Arial" pitchFamily="34" charset="0"/>
                <a:hlinkClick r:id="rId2" tooltip="Hélice (dispositivo)"/>
              </a:rPr>
              <a:t>hélice</a:t>
            </a:r>
            <a:r>
              <a:rPr lang="es-MX" dirty="0">
                <a:solidFill>
                  <a:srgbClr val="222222"/>
                </a:solidFill>
                <a:latin typeface="Arial" pitchFamily="34" charset="0"/>
              </a:rPr>
              <a:t>. Está situado en la parte delantera del motor y movido por un eje conectado a la última etapa de la turbina. El restante 20 % de la fuerza impulsora proviene de los gases de escape de la </a:t>
            </a:r>
            <a:r>
              <a:rPr lang="es-MX" dirty="0">
                <a:solidFill>
                  <a:srgbClr val="0B0080"/>
                </a:solidFill>
                <a:latin typeface="Arial" pitchFamily="34" charset="0"/>
                <a:hlinkClick r:id="rId3" tooltip="Tobera"/>
              </a:rPr>
              <a:t>tobera</a:t>
            </a:r>
            <a:r>
              <a:rPr lang="es-MX" dirty="0">
                <a:solidFill>
                  <a:srgbClr val="222222"/>
                </a:solidFill>
                <a:latin typeface="Arial" pitchFamily="34" charset="0"/>
              </a:rPr>
              <a:t>. </a:t>
            </a:r>
            <a:endParaRPr lang="es-MX" dirty="0" smtClean="0">
              <a:solidFill>
                <a:srgbClr val="222222"/>
              </a:solidFill>
              <a:latin typeface="Arial" pitchFamily="34" charset="0"/>
            </a:endParaRPr>
          </a:p>
          <a:p>
            <a:pPr algn="just">
              <a:lnSpc>
                <a:spcPct val="150000"/>
              </a:lnSpc>
            </a:pPr>
            <a:r>
              <a:rPr lang="es-MX" dirty="0" smtClean="0">
                <a:solidFill>
                  <a:srgbClr val="222222"/>
                </a:solidFill>
                <a:latin typeface="Arial" pitchFamily="34" charset="0"/>
              </a:rPr>
              <a:t>Los </a:t>
            </a:r>
            <a:r>
              <a:rPr lang="es-MX" dirty="0">
                <a:solidFill>
                  <a:srgbClr val="222222"/>
                </a:solidFill>
                <a:latin typeface="Arial" pitchFamily="34" charset="0"/>
              </a:rPr>
              <a:t>más recientes tienen un índice de derivación en torno a 10, como los que usan el </a:t>
            </a:r>
            <a:r>
              <a:rPr lang="es-MX" dirty="0">
                <a:solidFill>
                  <a:srgbClr val="0B0080"/>
                </a:solidFill>
                <a:latin typeface="Arial" pitchFamily="34" charset="0"/>
                <a:hlinkClick r:id="rId4" tooltip="Boeing 787"/>
              </a:rPr>
              <a:t>Boeing 787</a:t>
            </a:r>
            <a:r>
              <a:rPr lang="es-MX" dirty="0">
                <a:solidFill>
                  <a:srgbClr val="222222"/>
                </a:solidFill>
                <a:latin typeface="Arial" pitchFamily="34" charset="0"/>
              </a:rPr>
              <a:t> </a:t>
            </a:r>
            <a:r>
              <a:rPr lang="es-MX" dirty="0" err="1">
                <a:solidFill>
                  <a:srgbClr val="222222"/>
                </a:solidFill>
                <a:latin typeface="Arial" pitchFamily="34" charset="0"/>
              </a:rPr>
              <a:t>ó</a:t>
            </a:r>
            <a:r>
              <a:rPr lang="es-MX" dirty="0">
                <a:solidFill>
                  <a:srgbClr val="222222"/>
                </a:solidFill>
                <a:latin typeface="Arial" pitchFamily="34" charset="0"/>
              </a:rPr>
              <a:t> el </a:t>
            </a:r>
            <a:r>
              <a:rPr lang="es-MX" dirty="0">
                <a:solidFill>
                  <a:srgbClr val="0B0080"/>
                </a:solidFill>
                <a:latin typeface="Arial" pitchFamily="34" charset="0"/>
                <a:hlinkClick r:id="rId5" tooltip="Airbus 380"/>
              </a:rPr>
              <a:t>Airbus </a:t>
            </a:r>
            <a:r>
              <a:rPr lang="es-MX" dirty="0" smtClean="0">
                <a:solidFill>
                  <a:srgbClr val="0B0080"/>
                </a:solidFill>
                <a:latin typeface="Arial" pitchFamily="34" charset="0"/>
                <a:hlinkClick r:id="rId5" tooltip="Airbus 380"/>
              </a:rPr>
              <a:t>380</a:t>
            </a:r>
            <a:r>
              <a:rPr lang="es-MX" dirty="0" smtClean="0">
                <a:solidFill>
                  <a:srgbClr val="222222"/>
                </a:solidFill>
                <a:latin typeface="Arial" pitchFamily="34" charset="0"/>
              </a:rPr>
              <a:t>. En </a:t>
            </a:r>
            <a:r>
              <a:rPr lang="es-MX" dirty="0">
                <a:solidFill>
                  <a:srgbClr val="222222"/>
                </a:solidFill>
                <a:latin typeface="Arial" pitchFamily="34" charset="0"/>
              </a:rPr>
              <a:t>motores con relaciones de derivación muy altas, sobre todo junto a relaciones de compresión también elevadas, aparecen problemas de diseño debido a que el ventilador debe girar a una velocidad muy inferior a los compresores y turbines de alta presión. Por este motivo, suelen incorporar dos ejes concéntricos que permiten ajustar las velocidades de rotación de forma </a:t>
            </a:r>
            <a:r>
              <a:rPr lang="es-MX" dirty="0" smtClean="0">
                <a:solidFill>
                  <a:srgbClr val="222222"/>
                </a:solidFill>
                <a:latin typeface="Arial" pitchFamily="34" charset="0"/>
              </a:rPr>
              <a:t>independiente.</a:t>
            </a:r>
            <a:endParaRPr lang="es-MX" b="0" i="0" dirty="0">
              <a:solidFill>
                <a:srgbClr val="222222"/>
              </a:solidFill>
              <a:effectLst/>
              <a:latin typeface="Arial" pitchFamily="34" charset="0"/>
            </a:endParaRPr>
          </a:p>
        </p:txBody>
      </p:sp>
      <p:sp>
        <p:nvSpPr>
          <p:cNvPr id="5" name="Rectángulo 4"/>
          <p:cNvSpPr/>
          <p:nvPr/>
        </p:nvSpPr>
        <p:spPr>
          <a:xfrm>
            <a:off x="2203992" y="219780"/>
            <a:ext cx="7591758" cy="461665"/>
          </a:xfrm>
          <a:prstGeom prst="rect">
            <a:avLst/>
          </a:prstGeom>
        </p:spPr>
        <p:txBody>
          <a:bodyPr wrap="none">
            <a:spAutoFit/>
          </a:bodyPr>
          <a:lstStyle/>
          <a:p>
            <a:r>
              <a:rPr lang="es-MX" sz="2400" b="1" dirty="0" err="1">
                <a:solidFill>
                  <a:srgbClr val="000000"/>
                </a:solidFill>
                <a:latin typeface="Arial" pitchFamily="34" charset="0"/>
              </a:rPr>
              <a:t>Turbofan</a:t>
            </a:r>
            <a:r>
              <a:rPr lang="es-MX" sz="2400" b="1" dirty="0">
                <a:solidFill>
                  <a:srgbClr val="000000"/>
                </a:solidFill>
                <a:latin typeface="Arial" pitchFamily="34" charset="0"/>
              </a:rPr>
              <a:t> de alto índice de derivación (</a:t>
            </a:r>
            <a:r>
              <a:rPr lang="es-MX" sz="2400" b="1" i="1" dirty="0" err="1">
                <a:solidFill>
                  <a:srgbClr val="000000"/>
                </a:solidFill>
                <a:latin typeface="Arial" pitchFamily="34" charset="0"/>
              </a:rPr>
              <a:t>high</a:t>
            </a:r>
            <a:r>
              <a:rPr lang="es-MX" sz="2400" b="1" i="1" dirty="0">
                <a:solidFill>
                  <a:srgbClr val="000000"/>
                </a:solidFill>
                <a:latin typeface="Arial" pitchFamily="34" charset="0"/>
              </a:rPr>
              <a:t> bypass</a:t>
            </a:r>
            <a:endParaRPr lang="es-MX" sz="2400" b="1" i="0" dirty="0">
              <a:solidFill>
                <a:srgbClr val="000000"/>
              </a:solidFill>
              <a:effectLst/>
              <a:latin typeface="Arial" pitchFamily="34" charset="0"/>
            </a:endParaRPr>
          </a:p>
        </p:txBody>
      </p:sp>
      <p:pic>
        <p:nvPicPr>
          <p:cNvPr id="4098" name="Picture 2" descr="https://upload.wikimedia.org/wikipedia/commons/1/1e/Turbofan64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4345" y="1547445"/>
            <a:ext cx="3706801" cy="27801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6/6b/Turbofan_operation_-_es.svg/872px-Turbofan_operation_-_es.svg.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79463" y="714087"/>
            <a:ext cx="8918087" cy="590107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0" y="177484"/>
            <a:ext cx="12192000" cy="400110"/>
          </a:xfrm>
          <a:prstGeom prst="rect">
            <a:avLst/>
          </a:prstGeom>
        </p:spPr>
        <p:txBody>
          <a:bodyPr wrap="square">
            <a:spAutoFit/>
          </a:bodyPr>
          <a:lstStyle/>
          <a:p>
            <a:pPr algn="ctr"/>
            <a:r>
              <a:rPr lang="es-MX" sz="2000" b="1" dirty="0">
                <a:solidFill>
                  <a:srgbClr val="222222"/>
                </a:solidFill>
                <a:latin typeface="Arial" pitchFamily="34" charset="0"/>
              </a:rPr>
              <a:t>Alto índice de derivación. Sistema de baja presión en verde y sistema de alta presión en púrpura.</a:t>
            </a:r>
            <a:endParaRPr lang="es-MX" sz="2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74321" y="886265"/>
            <a:ext cx="11451100" cy="2540567"/>
          </a:xfrm>
          <a:prstGeom prst="rect">
            <a:avLst/>
          </a:prstGeom>
        </p:spPr>
        <p:txBody>
          <a:bodyPr wrap="square">
            <a:spAutoFit/>
          </a:bodyPr>
          <a:lstStyle/>
          <a:p>
            <a:pPr algn="just">
              <a:lnSpc>
                <a:spcPct val="150000"/>
              </a:lnSpc>
            </a:pPr>
            <a:r>
              <a:rPr lang="es-MX" dirty="0">
                <a:solidFill>
                  <a:srgbClr val="222222"/>
                </a:solidFill>
                <a:latin typeface="Arial" pitchFamily="34" charset="0"/>
              </a:rPr>
              <a:t>Su </a:t>
            </a:r>
            <a:r>
              <a:rPr lang="es-MX" dirty="0">
                <a:solidFill>
                  <a:srgbClr val="0B0080"/>
                </a:solidFill>
                <a:latin typeface="Arial" pitchFamily="34" charset="0"/>
                <a:hlinkClick r:id="rId1" tooltip="Relación de derivación"/>
              </a:rPr>
              <a:t>índice de derivación</a:t>
            </a:r>
            <a:r>
              <a:rPr lang="es-MX" dirty="0">
                <a:solidFill>
                  <a:srgbClr val="222222"/>
                </a:solidFill>
                <a:latin typeface="Arial" pitchFamily="34" charset="0"/>
              </a:rPr>
              <a:t> está entre 0,2 y 2</a:t>
            </a:r>
            <a:r>
              <a:rPr lang="es-MX" dirty="0" smtClean="0">
                <a:solidFill>
                  <a:srgbClr val="222222"/>
                </a:solidFill>
                <a:latin typeface="Arial" pitchFamily="34" charset="0"/>
              </a:rPr>
              <a:t>.​ </a:t>
            </a:r>
            <a:r>
              <a:rPr lang="es-MX" dirty="0">
                <a:solidFill>
                  <a:srgbClr val="222222"/>
                </a:solidFill>
                <a:latin typeface="Arial" pitchFamily="34" charset="0"/>
              </a:rPr>
              <a:t>Fue el primero en desarrollarse y fue ampliamente utilizado en la aviación civil hasta que se sustituyó por los de alto </a:t>
            </a:r>
            <a:r>
              <a:rPr lang="es-MX" i="1" dirty="0">
                <a:solidFill>
                  <a:srgbClr val="222222"/>
                </a:solidFill>
                <a:latin typeface="Arial" pitchFamily="34" charset="0"/>
              </a:rPr>
              <a:t>bypass</a:t>
            </a:r>
            <a:r>
              <a:rPr lang="es-MX" dirty="0">
                <a:solidFill>
                  <a:srgbClr val="222222"/>
                </a:solidFill>
                <a:latin typeface="Arial" pitchFamily="34" charset="0"/>
              </a:rPr>
              <a:t>. Es habitual que exista un </a:t>
            </a:r>
            <a:r>
              <a:rPr lang="es-MX" dirty="0">
                <a:solidFill>
                  <a:srgbClr val="0B0080"/>
                </a:solidFill>
                <a:latin typeface="Arial" pitchFamily="34" charset="0"/>
                <a:hlinkClick r:id="rId2" tooltip="Carenado"/>
              </a:rPr>
              <a:t>carenado</a:t>
            </a:r>
            <a:r>
              <a:rPr lang="es-MX" dirty="0">
                <a:solidFill>
                  <a:srgbClr val="222222"/>
                </a:solidFill>
                <a:latin typeface="Arial" pitchFamily="34" charset="0"/>
              </a:rPr>
              <a:t> a lo largo de todo el conducto del flujo secundario hasta la tobera del motor. </a:t>
            </a:r>
            <a:endParaRPr lang="es-MX" dirty="0" smtClean="0">
              <a:solidFill>
                <a:srgbClr val="222222"/>
              </a:solidFill>
              <a:latin typeface="Arial" pitchFamily="34" charset="0"/>
            </a:endParaRPr>
          </a:p>
          <a:p>
            <a:pPr algn="just">
              <a:lnSpc>
                <a:spcPct val="150000"/>
              </a:lnSpc>
            </a:pPr>
            <a:r>
              <a:rPr lang="es-MX" dirty="0" smtClean="0">
                <a:solidFill>
                  <a:srgbClr val="222222"/>
                </a:solidFill>
                <a:latin typeface="Arial" pitchFamily="34" charset="0"/>
              </a:rPr>
              <a:t>Operan </a:t>
            </a:r>
            <a:r>
              <a:rPr lang="es-MX" dirty="0">
                <a:solidFill>
                  <a:srgbClr val="222222"/>
                </a:solidFill>
                <a:latin typeface="Arial" pitchFamily="34" charset="0"/>
              </a:rPr>
              <a:t>de forma óptima entre </a:t>
            </a:r>
            <a:r>
              <a:rPr lang="es-MX" dirty="0">
                <a:solidFill>
                  <a:srgbClr val="0B0080"/>
                </a:solidFill>
                <a:latin typeface="Arial" pitchFamily="34" charset="0"/>
                <a:hlinkClick r:id="rId3" tooltip="Número Mach"/>
              </a:rPr>
              <a:t>Mach</a:t>
            </a:r>
            <a:r>
              <a:rPr lang="es-MX" dirty="0">
                <a:solidFill>
                  <a:srgbClr val="222222"/>
                </a:solidFill>
                <a:latin typeface="Arial" pitchFamily="34" charset="0"/>
              </a:rPr>
              <a:t> 1 y Mach 2, por lo que en la actualidad se utilizan principalmente en aviación militar. Sin embargo, algunas aeronaves comerciales siguen haciendo uso de ellos, como el </a:t>
            </a:r>
            <a:r>
              <a:rPr lang="es-MX" dirty="0">
                <a:solidFill>
                  <a:srgbClr val="0B0080"/>
                </a:solidFill>
                <a:latin typeface="Arial" pitchFamily="34" charset="0"/>
                <a:hlinkClick r:id="rId4" tooltip="MD-83"/>
              </a:rPr>
              <a:t>MD-83</a:t>
            </a:r>
            <a:r>
              <a:rPr lang="es-MX" dirty="0">
                <a:solidFill>
                  <a:srgbClr val="222222"/>
                </a:solidFill>
                <a:latin typeface="Arial" pitchFamily="34" charset="0"/>
              </a:rPr>
              <a:t> con el </a:t>
            </a:r>
            <a:r>
              <a:rPr lang="es-MX" dirty="0" err="1">
                <a:solidFill>
                  <a:srgbClr val="0B0080"/>
                </a:solidFill>
                <a:latin typeface="Arial" pitchFamily="34" charset="0"/>
                <a:hlinkClick r:id="rId5" tooltip="Pratt &amp; Whitney JT8D"/>
              </a:rPr>
              <a:t>Pratt</a:t>
            </a:r>
            <a:r>
              <a:rPr lang="es-MX" dirty="0">
                <a:solidFill>
                  <a:srgbClr val="0B0080"/>
                </a:solidFill>
                <a:latin typeface="Arial" pitchFamily="34" charset="0"/>
                <a:hlinkClick r:id="rId5" tooltip="Pratt &amp; Whitney JT8D"/>
              </a:rPr>
              <a:t> &amp; Whitney JT8D</a:t>
            </a:r>
            <a:r>
              <a:rPr lang="es-MX" dirty="0">
                <a:solidFill>
                  <a:srgbClr val="222222"/>
                </a:solidFill>
                <a:latin typeface="Arial" pitchFamily="34" charset="0"/>
              </a:rPr>
              <a:t> y el </a:t>
            </a:r>
            <a:r>
              <a:rPr lang="es-MX" dirty="0" err="1">
                <a:solidFill>
                  <a:srgbClr val="0B0080"/>
                </a:solidFill>
                <a:latin typeface="Arial" pitchFamily="34" charset="0"/>
                <a:hlinkClick r:id="rId6" tooltip="Fokker 100"/>
              </a:rPr>
              <a:t>Fokker</a:t>
            </a:r>
            <a:r>
              <a:rPr lang="es-MX" dirty="0">
                <a:solidFill>
                  <a:srgbClr val="0B0080"/>
                </a:solidFill>
                <a:latin typeface="Arial" pitchFamily="34" charset="0"/>
                <a:hlinkClick r:id="rId6" tooltip="Fokker 100"/>
              </a:rPr>
              <a:t> 100</a:t>
            </a:r>
            <a:r>
              <a:rPr lang="es-MX" dirty="0">
                <a:solidFill>
                  <a:srgbClr val="222222"/>
                </a:solidFill>
                <a:latin typeface="Arial" pitchFamily="34" charset="0"/>
              </a:rPr>
              <a:t> con el </a:t>
            </a:r>
            <a:r>
              <a:rPr lang="es-MX" dirty="0">
                <a:solidFill>
                  <a:srgbClr val="0B0080"/>
                </a:solidFill>
                <a:latin typeface="Arial" pitchFamily="34" charset="0"/>
                <a:hlinkClick r:id="rId7" tooltip="Rolls-Royce Tay"/>
              </a:rPr>
              <a:t>Rolls-Royce </a:t>
            </a:r>
            <a:r>
              <a:rPr lang="es-MX" dirty="0" err="1">
                <a:solidFill>
                  <a:srgbClr val="0B0080"/>
                </a:solidFill>
                <a:latin typeface="Arial" pitchFamily="34" charset="0"/>
                <a:hlinkClick r:id="rId7" tooltip="Rolls-Royce Tay"/>
              </a:rPr>
              <a:t>Tay</a:t>
            </a:r>
            <a:r>
              <a:rPr lang="es-MX" dirty="0">
                <a:solidFill>
                  <a:srgbClr val="222222"/>
                </a:solidFill>
                <a:latin typeface="Arial" pitchFamily="34" charset="0"/>
              </a:rPr>
              <a:t>.</a:t>
            </a:r>
            <a:endParaRPr lang="es-MX" dirty="0"/>
          </a:p>
        </p:txBody>
      </p:sp>
      <p:pic>
        <p:nvPicPr>
          <p:cNvPr id="3074" name="Picture 2" descr="https://upload.wikimedia.org/wikipedia/commons/thumb/6/6a/F110-GE_Turbofan_Engine.jpg/1024px-F110-GE_Turbofan_Engin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7096" y="3768500"/>
            <a:ext cx="4275748" cy="2864418"/>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2595124" y="175265"/>
            <a:ext cx="7643054" cy="461665"/>
          </a:xfrm>
          <a:prstGeom prst="rect">
            <a:avLst/>
          </a:prstGeom>
        </p:spPr>
        <p:txBody>
          <a:bodyPr wrap="none">
            <a:spAutoFit/>
          </a:bodyPr>
          <a:lstStyle/>
          <a:p>
            <a:r>
              <a:rPr lang="es-MX" sz="2400" b="1" dirty="0" err="1">
                <a:solidFill>
                  <a:srgbClr val="000000"/>
                </a:solidFill>
                <a:latin typeface="Arial" pitchFamily="34" charset="0"/>
              </a:rPr>
              <a:t>Turbofan</a:t>
            </a:r>
            <a:r>
              <a:rPr lang="es-MX" sz="2400" b="1" dirty="0">
                <a:solidFill>
                  <a:srgbClr val="000000"/>
                </a:solidFill>
                <a:latin typeface="Arial" pitchFamily="34" charset="0"/>
              </a:rPr>
              <a:t> de bajo índice de derivación (</a:t>
            </a:r>
            <a:r>
              <a:rPr lang="es-MX" sz="2400" b="1" i="1" dirty="0" err="1">
                <a:solidFill>
                  <a:srgbClr val="000000"/>
                </a:solidFill>
                <a:latin typeface="Arial" pitchFamily="34" charset="0"/>
              </a:rPr>
              <a:t>low</a:t>
            </a:r>
            <a:r>
              <a:rPr lang="es-MX" sz="2400" b="1" i="1" dirty="0">
                <a:solidFill>
                  <a:srgbClr val="000000"/>
                </a:solidFill>
                <a:latin typeface="Arial" pitchFamily="34" charset="0"/>
              </a:rPr>
              <a:t> </a:t>
            </a:r>
            <a:r>
              <a:rPr lang="es-MX" sz="2400" b="1" i="1" dirty="0" smtClean="0">
                <a:solidFill>
                  <a:srgbClr val="000000"/>
                </a:solidFill>
                <a:latin typeface="Arial" pitchFamily="34" charset="0"/>
              </a:rPr>
              <a:t>bypass)</a:t>
            </a:r>
            <a:endParaRPr lang="es-MX" sz="2400" b="1" i="0" dirty="0">
              <a:solidFill>
                <a:srgbClr val="000000"/>
              </a:solidFill>
              <a:effectLst/>
              <a:latin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upload.wikimedia.org/wikipedia/commons/thumb/b/b3/Turbofan_operation_lbp_-_es.svg/872px-Turbofan_operation_lbp_-_es.svg.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54714" y="675249"/>
            <a:ext cx="9343775" cy="618275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0" y="127839"/>
            <a:ext cx="12398328" cy="400110"/>
          </a:xfrm>
          <a:prstGeom prst="rect">
            <a:avLst/>
          </a:prstGeom>
        </p:spPr>
        <p:txBody>
          <a:bodyPr wrap="square">
            <a:spAutoFit/>
          </a:bodyPr>
          <a:lstStyle/>
          <a:p>
            <a:pPr algn="ctr"/>
            <a:r>
              <a:rPr lang="es-MX" sz="2000" b="1" dirty="0">
                <a:solidFill>
                  <a:srgbClr val="222222"/>
                </a:solidFill>
                <a:latin typeface="Arial" pitchFamily="34" charset="0"/>
              </a:rPr>
              <a:t>Bajo índice de derivación. Sistema de baja presión en verde y sistema de alta presión en </a:t>
            </a:r>
            <a:r>
              <a:rPr lang="es-MX" sz="2000" b="1" dirty="0" smtClean="0">
                <a:solidFill>
                  <a:srgbClr val="222222"/>
                </a:solidFill>
                <a:latin typeface="Arial" pitchFamily="34" charset="0"/>
              </a:rPr>
              <a:t>púrpura</a:t>
            </a:r>
            <a:endParaRPr lang="es-MX"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23556" y="849213"/>
            <a:ext cx="11507373" cy="5546198"/>
          </a:xfrm>
          <a:prstGeom prst="rect">
            <a:avLst/>
          </a:prstGeom>
        </p:spPr>
        <p:txBody>
          <a:bodyPr wrap="square">
            <a:spAutoFit/>
          </a:bodyPr>
          <a:lstStyle/>
          <a:p>
            <a:pPr algn="just">
              <a:lnSpc>
                <a:spcPct val="150000"/>
              </a:lnSpc>
              <a:buFont typeface="Arial" pitchFamily="34" charset="0"/>
              <a:buChar char="•"/>
            </a:pPr>
            <a:r>
              <a:rPr lang="es-MX" sz="1400" b="1" dirty="0">
                <a:solidFill>
                  <a:srgbClr val="222222"/>
                </a:solidFill>
                <a:latin typeface="Arial" pitchFamily="34" charset="0"/>
              </a:rPr>
              <a:t>Entrada de aire:</a:t>
            </a:r>
            <a:r>
              <a:rPr lang="es-MX" sz="1400" dirty="0">
                <a:solidFill>
                  <a:srgbClr val="222222"/>
                </a:solidFill>
                <a:latin typeface="Arial" pitchFamily="34" charset="0"/>
              </a:rPr>
              <a:t> es la primera etapa del proceso de propulsión. Suele ser una abertura circular y lisa por donde se recoge el aire.</a:t>
            </a:r>
            <a:endParaRPr lang="es-MX" sz="1400" dirty="0">
              <a:solidFill>
                <a:srgbClr val="222222"/>
              </a:solidFill>
              <a:latin typeface="Arial" pitchFamily="34" charset="0"/>
            </a:endParaRPr>
          </a:p>
          <a:p>
            <a:pPr algn="just">
              <a:lnSpc>
                <a:spcPct val="150000"/>
              </a:lnSpc>
              <a:buFont typeface="Arial" pitchFamily="34" charset="0"/>
              <a:buChar char="•"/>
            </a:pPr>
            <a:r>
              <a:rPr lang="es-MX" sz="1400" b="1" dirty="0">
                <a:solidFill>
                  <a:srgbClr val="222222"/>
                </a:solidFill>
                <a:latin typeface="Arial" pitchFamily="34" charset="0"/>
              </a:rPr>
              <a:t>Ventilador:</a:t>
            </a:r>
            <a:r>
              <a:rPr lang="es-MX" sz="1400" dirty="0">
                <a:solidFill>
                  <a:srgbClr val="222222"/>
                </a:solidFill>
                <a:latin typeface="Arial" pitchFamily="34" charset="0"/>
              </a:rPr>
              <a:t> situado al frente del motor, es un compresor de mayor tamaño que los demás, lo que permite dividir el aire entrante en dos flujos. La corriente primaria pasa a través de los compresores de baja y alta </a:t>
            </a:r>
            <a:r>
              <a:rPr lang="es-MX" sz="1400" dirty="0" smtClean="0">
                <a:solidFill>
                  <a:srgbClr val="222222"/>
                </a:solidFill>
                <a:latin typeface="Arial" pitchFamily="34" charset="0"/>
              </a:rPr>
              <a:t>presión.</a:t>
            </a:r>
            <a:endParaRPr lang="es-MX" sz="1400" dirty="0">
              <a:solidFill>
                <a:srgbClr val="222222"/>
              </a:solidFill>
              <a:latin typeface="Arial" pitchFamily="34" charset="0"/>
            </a:endParaRPr>
          </a:p>
          <a:p>
            <a:pPr algn="just">
              <a:lnSpc>
                <a:spcPct val="150000"/>
              </a:lnSpc>
              <a:buFont typeface="Arial" pitchFamily="34" charset="0"/>
              <a:buChar char="•"/>
            </a:pPr>
            <a:r>
              <a:rPr lang="es-MX" sz="1400" b="1" dirty="0">
                <a:solidFill>
                  <a:srgbClr val="222222"/>
                </a:solidFill>
                <a:latin typeface="Arial" pitchFamily="34" charset="0"/>
              </a:rPr>
              <a:t>Compresores:</a:t>
            </a:r>
            <a:r>
              <a:rPr lang="es-MX" sz="1400" dirty="0">
                <a:solidFill>
                  <a:srgbClr val="222222"/>
                </a:solidFill>
                <a:latin typeface="Arial" pitchFamily="34" charset="0"/>
              </a:rPr>
              <a:t> con un diseño similar al ventilador frontal pero más pequeños, su función es aumentar la presión del aire antes de entrar en la cámara de combustión. Se suelen utilizar compresores de baja y alta presión que giran alrededor de ejes concéntricos, lo que permite ajustar la velocidad de rotación en cada etapa para incrementar el rendimiento.</a:t>
            </a:r>
            <a:endParaRPr lang="es-MX" sz="1400" dirty="0">
              <a:solidFill>
                <a:srgbClr val="222222"/>
              </a:solidFill>
              <a:latin typeface="Arial" pitchFamily="34" charset="0"/>
            </a:endParaRPr>
          </a:p>
          <a:p>
            <a:pPr algn="just">
              <a:lnSpc>
                <a:spcPct val="150000"/>
              </a:lnSpc>
              <a:buFont typeface="Arial" pitchFamily="34" charset="0"/>
              <a:buChar char="•"/>
            </a:pPr>
            <a:r>
              <a:rPr lang="es-MX" sz="1400" b="1" dirty="0">
                <a:solidFill>
                  <a:srgbClr val="222222"/>
                </a:solidFill>
                <a:latin typeface="Arial" pitchFamily="34" charset="0"/>
              </a:rPr>
              <a:t>Cámara de combustión:</a:t>
            </a:r>
            <a:r>
              <a:rPr lang="es-MX" sz="1400" dirty="0">
                <a:solidFill>
                  <a:srgbClr val="222222"/>
                </a:solidFill>
                <a:latin typeface="Arial" pitchFamily="34" charset="0"/>
              </a:rPr>
              <a:t> con una forma circular, es el lugar donde el aire presurizado se mezcla con el combustible y se quema. El resultado de esta combustión son gases de escape calientes que mueven las turbinas.</a:t>
            </a:r>
            <a:endParaRPr lang="es-MX" sz="1400" dirty="0">
              <a:solidFill>
                <a:srgbClr val="222222"/>
              </a:solidFill>
              <a:latin typeface="Arial" pitchFamily="34" charset="0"/>
            </a:endParaRPr>
          </a:p>
          <a:p>
            <a:pPr algn="just">
              <a:lnSpc>
                <a:spcPct val="150000"/>
              </a:lnSpc>
              <a:buFont typeface="Arial" pitchFamily="34" charset="0"/>
              <a:buChar char="•"/>
            </a:pPr>
            <a:r>
              <a:rPr lang="es-MX" sz="1400" b="1" dirty="0">
                <a:solidFill>
                  <a:srgbClr val="222222"/>
                </a:solidFill>
                <a:latin typeface="Arial" pitchFamily="34" charset="0"/>
              </a:rPr>
              <a:t>Turbinas:</a:t>
            </a:r>
            <a:r>
              <a:rPr lang="es-MX" sz="1400" dirty="0">
                <a:solidFill>
                  <a:srgbClr val="222222"/>
                </a:solidFill>
                <a:latin typeface="Arial" pitchFamily="34" charset="0"/>
              </a:rPr>
              <a:t> el aire caliente que sale de la cámara pasa a través de los </a:t>
            </a:r>
            <a:r>
              <a:rPr lang="es-MX" sz="1400" dirty="0">
                <a:solidFill>
                  <a:srgbClr val="0B0080"/>
                </a:solidFill>
                <a:latin typeface="Arial" pitchFamily="34" charset="0"/>
                <a:hlinkClick r:id="rId1" tooltip="Álabe"/>
              </a:rPr>
              <a:t>álabes</a:t>
            </a:r>
            <a:r>
              <a:rPr lang="es-MX" sz="1400" dirty="0">
                <a:solidFill>
                  <a:srgbClr val="222222"/>
                </a:solidFill>
                <a:latin typeface="Arial" pitchFamily="34" charset="0"/>
              </a:rPr>
              <a:t> de varias turbinas, haciendo girar los ejes que mueven los compresores y el ventilador. En los motores de bajo índice de derivación el compresor de baja presión y el ventilador se mueven mediante un mismo eje, mientras que en los de índice alto se dispone de un eje para cada componente: ventilador, compresores de baja presión y compresores de alta presión.</a:t>
            </a:r>
            <a:endParaRPr lang="es-MX" sz="1400" dirty="0">
              <a:solidFill>
                <a:srgbClr val="222222"/>
              </a:solidFill>
              <a:latin typeface="Arial" pitchFamily="34" charset="0"/>
            </a:endParaRPr>
          </a:p>
          <a:p>
            <a:pPr algn="just">
              <a:lnSpc>
                <a:spcPct val="150000"/>
              </a:lnSpc>
              <a:buFont typeface="Arial" pitchFamily="34" charset="0"/>
              <a:buChar char="•"/>
            </a:pPr>
            <a:r>
              <a:rPr lang="es-MX" sz="1400" b="1" dirty="0">
                <a:solidFill>
                  <a:srgbClr val="222222"/>
                </a:solidFill>
                <a:latin typeface="Arial" pitchFamily="34" charset="0"/>
              </a:rPr>
              <a:t>Tobera:</a:t>
            </a:r>
            <a:r>
              <a:rPr lang="es-MX" sz="1400" dirty="0">
                <a:solidFill>
                  <a:srgbClr val="222222"/>
                </a:solidFill>
                <a:latin typeface="Arial" pitchFamily="34" charset="0"/>
              </a:rPr>
              <a:t> es un pequeño orificio situado en la parte posterior del motor. Las estrechas paredes de la tobera fuerzan al aire a acelerarse, produciendo empuje debido al </a:t>
            </a:r>
            <a:r>
              <a:rPr lang="es-MX" sz="1400" dirty="0">
                <a:solidFill>
                  <a:srgbClr val="0B0080"/>
                </a:solidFill>
                <a:latin typeface="Arial" pitchFamily="34" charset="0"/>
                <a:hlinkClick r:id="rId2" tooltip="Leyes de Newton"/>
              </a:rPr>
              <a:t>principio de acción y reacción</a:t>
            </a:r>
            <a:r>
              <a:rPr lang="es-MX" sz="1400" dirty="0">
                <a:solidFill>
                  <a:srgbClr val="222222"/>
                </a:solidFill>
                <a:latin typeface="Arial" pitchFamily="34" charset="0"/>
              </a:rPr>
              <a:t>. En general, un aumento en la relación de derivación trae como consecuencia una menor participación de la tobera en el empuje total del motor.</a:t>
            </a:r>
            <a:endParaRPr lang="es-MX" sz="1400" dirty="0">
              <a:solidFill>
                <a:srgbClr val="222222"/>
              </a:solidFill>
              <a:latin typeface="Arial" pitchFamily="34" charset="0"/>
            </a:endParaRPr>
          </a:p>
          <a:p>
            <a:pPr algn="just">
              <a:lnSpc>
                <a:spcPct val="150000"/>
              </a:lnSpc>
              <a:buFont typeface="Arial" pitchFamily="34" charset="0"/>
              <a:buChar char="•"/>
            </a:pPr>
            <a:r>
              <a:rPr lang="es-MX" sz="1400" b="1" dirty="0">
                <a:solidFill>
                  <a:srgbClr val="222222"/>
                </a:solidFill>
                <a:latin typeface="Arial" pitchFamily="34" charset="0"/>
              </a:rPr>
              <a:t>Conducto del flujo secundario:</a:t>
            </a:r>
            <a:r>
              <a:rPr lang="es-MX" sz="1400" dirty="0">
                <a:solidFill>
                  <a:srgbClr val="222222"/>
                </a:solidFill>
                <a:latin typeface="Arial" pitchFamily="34" charset="0"/>
              </a:rPr>
              <a:t> rodea concéntricamente al núcleo del motor. Sus paredes interna y externa están cuidadosamente perfiladas para minimizar la </a:t>
            </a:r>
            <a:r>
              <a:rPr lang="es-MX" sz="1400" dirty="0">
                <a:solidFill>
                  <a:srgbClr val="0B0080"/>
                </a:solidFill>
                <a:latin typeface="Arial" pitchFamily="34" charset="0"/>
                <a:hlinkClick r:id="rId3" tooltip="Pérdida de carga"/>
              </a:rPr>
              <a:t>pérdida de energía</a:t>
            </a:r>
            <a:r>
              <a:rPr lang="es-MX" sz="1400" dirty="0">
                <a:solidFill>
                  <a:srgbClr val="222222"/>
                </a:solidFill>
                <a:latin typeface="Arial" pitchFamily="34" charset="0"/>
              </a:rPr>
              <a:t> del flujo secundario de aire y optimizar su mezcla con el escape del flujo </a:t>
            </a:r>
            <a:r>
              <a:rPr lang="es-MX" sz="1400" dirty="0" smtClean="0">
                <a:solidFill>
                  <a:srgbClr val="222222"/>
                </a:solidFill>
                <a:latin typeface="Arial" pitchFamily="34" charset="0"/>
              </a:rPr>
              <a:t>primario.</a:t>
            </a:r>
            <a:endParaRPr lang="es-MX" sz="1400" b="0" i="0" dirty="0">
              <a:solidFill>
                <a:srgbClr val="222222"/>
              </a:solidFill>
              <a:effectLst/>
              <a:latin typeface="Arial" pitchFamily="34" charset="0"/>
            </a:endParaRPr>
          </a:p>
        </p:txBody>
      </p:sp>
      <p:sp>
        <p:nvSpPr>
          <p:cNvPr id="5" name="Rectángulo 4"/>
          <p:cNvSpPr/>
          <p:nvPr/>
        </p:nvSpPr>
        <p:spPr>
          <a:xfrm>
            <a:off x="4680611" y="61422"/>
            <a:ext cx="2425664" cy="523220"/>
          </a:xfrm>
          <a:prstGeom prst="rect">
            <a:avLst/>
          </a:prstGeom>
        </p:spPr>
        <p:txBody>
          <a:bodyPr wrap="none">
            <a:spAutoFit/>
          </a:bodyPr>
          <a:lstStyle/>
          <a:p>
            <a:r>
              <a:rPr lang="es-MX" sz="2800" dirty="0">
                <a:solidFill>
                  <a:srgbClr val="000000"/>
                </a:solidFill>
                <a:latin typeface="Linux Libertine"/>
              </a:rPr>
              <a:t>Componentes</a:t>
            </a:r>
            <a:endParaRPr lang="es-MX" sz="2800" b="0" i="0" dirty="0">
              <a:solidFill>
                <a:srgbClr val="000000"/>
              </a:solidFill>
              <a:effectLst/>
              <a:latin typeface="Linux Libertin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5689" y="295419"/>
            <a:ext cx="11535508" cy="4611519"/>
          </a:xfrm>
          <a:prstGeom prst="rect">
            <a:avLst/>
          </a:prstGeom>
        </p:spPr>
        <p:txBody>
          <a:bodyPr wrap="square">
            <a:spAutoFit/>
          </a:bodyPr>
          <a:lstStyle/>
          <a:p>
            <a:pPr algn="just">
              <a:lnSpc>
                <a:spcPct val="150000"/>
              </a:lnSpc>
            </a:pPr>
            <a:r>
              <a:rPr lang="es-MX" b="1" dirty="0">
                <a:solidFill>
                  <a:srgbClr val="000000"/>
                </a:solidFill>
                <a:latin typeface="Arial" pitchFamily="34" charset="0"/>
              </a:rPr>
              <a:t>Sistema de </a:t>
            </a:r>
            <a:r>
              <a:rPr lang="es-MX" b="1" dirty="0" smtClean="0">
                <a:solidFill>
                  <a:srgbClr val="000000"/>
                </a:solidFill>
                <a:latin typeface="Arial" pitchFamily="34" charset="0"/>
              </a:rPr>
              <a:t>arranque</a:t>
            </a:r>
            <a:endParaRPr lang="es-MX" b="1" dirty="0">
              <a:solidFill>
                <a:srgbClr val="000000"/>
              </a:solidFill>
              <a:latin typeface="Arial" pitchFamily="34" charset="0"/>
            </a:endParaRPr>
          </a:p>
          <a:p>
            <a:pPr algn="just">
              <a:lnSpc>
                <a:spcPct val="150000"/>
              </a:lnSpc>
            </a:pPr>
            <a:r>
              <a:rPr lang="es-MX" dirty="0">
                <a:solidFill>
                  <a:srgbClr val="222222"/>
                </a:solidFill>
                <a:latin typeface="Arial" pitchFamily="34" charset="0"/>
              </a:rPr>
              <a:t>Cuando el motor está parado en tierra, necesita una fuente externa de alimentación para que el compresor empiece a rotar y el combustible le proporcione la energía que necesita. Si el combustible se quemase en un motor sin rotación, este se encharcaría y no produciría ningún flujo significativo.</a:t>
            </a:r>
            <a:endParaRPr lang="es-MX" dirty="0">
              <a:solidFill>
                <a:srgbClr val="222222"/>
              </a:solidFill>
              <a:latin typeface="Arial" pitchFamily="34" charset="0"/>
            </a:endParaRPr>
          </a:p>
          <a:p>
            <a:pPr algn="just">
              <a:lnSpc>
                <a:spcPct val="150000"/>
              </a:lnSpc>
            </a:pPr>
            <a:r>
              <a:rPr lang="es-MX" dirty="0">
                <a:solidFill>
                  <a:srgbClr val="222222"/>
                </a:solidFill>
                <a:latin typeface="Arial" pitchFamily="34" charset="0"/>
              </a:rPr>
              <a:t>Para evitar esto, se monta un motor de arranque neumático en la caja accesoria (en inglés </a:t>
            </a:r>
            <a:r>
              <a:rPr lang="es-MX" i="1" dirty="0" err="1">
                <a:solidFill>
                  <a:srgbClr val="222222"/>
                </a:solidFill>
                <a:latin typeface="Arial" pitchFamily="34" charset="0"/>
              </a:rPr>
              <a:t>accesory</a:t>
            </a:r>
            <a:r>
              <a:rPr lang="es-MX" i="1" dirty="0">
                <a:solidFill>
                  <a:srgbClr val="222222"/>
                </a:solidFill>
                <a:latin typeface="Arial" pitchFamily="34" charset="0"/>
              </a:rPr>
              <a:t> </a:t>
            </a:r>
            <a:r>
              <a:rPr lang="es-MX" i="1" dirty="0" err="1">
                <a:solidFill>
                  <a:srgbClr val="222222"/>
                </a:solidFill>
                <a:latin typeface="Arial" pitchFamily="34" charset="0"/>
              </a:rPr>
              <a:t>gearbox</a:t>
            </a:r>
            <a:r>
              <a:rPr lang="es-MX" dirty="0">
                <a:solidFill>
                  <a:srgbClr val="222222"/>
                </a:solidFill>
                <a:latin typeface="Arial" pitchFamily="34" charset="0"/>
              </a:rPr>
              <a:t>) que se alimenta con aire procedente de otro motor, de la </a:t>
            </a:r>
            <a:r>
              <a:rPr lang="es-MX" dirty="0">
                <a:solidFill>
                  <a:srgbClr val="0B0080"/>
                </a:solidFill>
                <a:latin typeface="Arial" pitchFamily="34" charset="0"/>
                <a:hlinkClick r:id="rId1" tooltip="Unidad de energía auxiliar"/>
              </a:rPr>
              <a:t>APU</a:t>
            </a:r>
            <a:r>
              <a:rPr lang="es-MX" dirty="0">
                <a:solidFill>
                  <a:srgbClr val="222222"/>
                </a:solidFill>
                <a:latin typeface="Arial" pitchFamily="34" charset="0"/>
              </a:rPr>
              <a:t> o desde tierra. También existen motores de arranque eléctricos, menos habituales debido a su elevado </a:t>
            </a:r>
            <a:r>
              <a:rPr lang="es-MX" dirty="0" smtClean="0">
                <a:solidFill>
                  <a:srgbClr val="222222"/>
                </a:solidFill>
                <a:latin typeface="Arial" pitchFamily="34" charset="0"/>
              </a:rPr>
              <a:t>peso.</a:t>
            </a:r>
            <a:endParaRPr lang="es-MX" dirty="0">
              <a:solidFill>
                <a:srgbClr val="222222"/>
              </a:solidFill>
              <a:latin typeface="Arial" pitchFamily="34" charset="0"/>
            </a:endParaRPr>
          </a:p>
          <a:p>
            <a:pPr algn="just">
              <a:lnSpc>
                <a:spcPct val="150000"/>
              </a:lnSpc>
            </a:pPr>
            <a:r>
              <a:rPr lang="es-MX" dirty="0">
                <a:solidFill>
                  <a:srgbClr val="222222"/>
                </a:solidFill>
                <a:latin typeface="Arial" pitchFamily="34" charset="0"/>
              </a:rPr>
              <a:t>El flujo de combustible se controla cuidadosamente para adaptarse a la baja eficiencia del compresor a bajas </a:t>
            </a:r>
            <a:r>
              <a:rPr lang="es-MX" dirty="0">
                <a:solidFill>
                  <a:srgbClr val="0B0080"/>
                </a:solidFill>
                <a:latin typeface="Arial" pitchFamily="34" charset="0"/>
                <a:hlinkClick r:id="rId2" tooltip="Revoluciones por minuto"/>
              </a:rPr>
              <a:t>revoluciones</a:t>
            </a:r>
            <a:r>
              <a:rPr lang="es-MX" dirty="0">
                <a:solidFill>
                  <a:srgbClr val="222222"/>
                </a:solidFill>
                <a:latin typeface="Arial" pitchFamily="34" charset="0"/>
              </a:rPr>
              <a:t> y se realizan sangrados hasta que adquiere una velocidad </a:t>
            </a:r>
            <a:r>
              <a:rPr lang="es-MX" dirty="0" err="1">
                <a:solidFill>
                  <a:srgbClr val="222222"/>
                </a:solidFill>
                <a:latin typeface="Arial" pitchFamily="34" charset="0"/>
              </a:rPr>
              <a:t>autosostenible</a:t>
            </a:r>
            <a:r>
              <a:rPr lang="es-MX" dirty="0">
                <a:solidFill>
                  <a:srgbClr val="222222"/>
                </a:solidFill>
                <a:latin typeface="Arial" pitchFamily="34" charset="0"/>
              </a:rPr>
              <a:t>. Durante este proceso es posible que el motor parezca no estar acelerando en absoluto. Una vez alcanzada esta velocidad, se desacopla el motor de arranque para evitar daños por operación prolongada</a:t>
            </a:r>
            <a:endParaRPr lang="es-MX" b="0" i="0" dirty="0">
              <a:solidFill>
                <a:srgbClr val="222222"/>
              </a:solidFill>
              <a:effectLst/>
              <a:latin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82880" y="604911"/>
            <a:ext cx="11887200" cy="4611519"/>
          </a:xfrm>
          <a:prstGeom prst="rect">
            <a:avLst/>
          </a:prstGeom>
        </p:spPr>
        <p:txBody>
          <a:bodyPr wrap="square">
            <a:spAutoFit/>
          </a:bodyPr>
          <a:lstStyle/>
          <a:p>
            <a:pPr algn="just">
              <a:lnSpc>
                <a:spcPct val="150000"/>
              </a:lnSpc>
            </a:pPr>
            <a:r>
              <a:rPr lang="es-MX" b="1" dirty="0">
                <a:solidFill>
                  <a:srgbClr val="000000"/>
                </a:solidFill>
                <a:latin typeface="Arial" pitchFamily="34" charset="0"/>
              </a:rPr>
              <a:t>Sistema </a:t>
            </a:r>
            <a:r>
              <a:rPr lang="es-MX" b="1" dirty="0" err="1" smtClean="0">
                <a:solidFill>
                  <a:srgbClr val="000000"/>
                </a:solidFill>
                <a:latin typeface="Arial" pitchFamily="34" charset="0"/>
              </a:rPr>
              <a:t>antihielo</a:t>
            </a:r>
            <a:endParaRPr lang="es-MX" b="1" dirty="0">
              <a:solidFill>
                <a:srgbClr val="000000"/>
              </a:solidFill>
              <a:latin typeface="Arial" pitchFamily="34" charset="0"/>
            </a:endParaRPr>
          </a:p>
          <a:p>
            <a:pPr algn="just">
              <a:lnSpc>
                <a:spcPct val="150000"/>
              </a:lnSpc>
            </a:pPr>
            <a:r>
              <a:rPr lang="es-MX" dirty="0">
                <a:solidFill>
                  <a:srgbClr val="222222"/>
                </a:solidFill>
                <a:latin typeface="Arial" pitchFamily="34" charset="0"/>
              </a:rPr>
              <a:t>Cuando el avión vuela en una atmósfera húmeda y a una temperatura próxima al </a:t>
            </a:r>
            <a:r>
              <a:rPr lang="es-MX" dirty="0">
                <a:solidFill>
                  <a:srgbClr val="0B0080"/>
                </a:solidFill>
                <a:latin typeface="Arial" pitchFamily="34" charset="0"/>
                <a:hlinkClick r:id="rId1" tooltip="Punto de congelación"/>
              </a:rPr>
              <a:t>punto de congelación</a:t>
            </a:r>
            <a:r>
              <a:rPr lang="es-MX" dirty="0">
                <a:solidFill>
                  <a:srgbClr val="222222"/>
                </a:solidFill>
                <a:latin typeface="Arial" pitchFamily="34" charset="0"/>
              </a:rPr>
              <a:t> del agua, esta humedad se deposita en las superficies del avión en forma de hielo. Esto perturba el flujo de aire debido a la generación de </a:t>
            </a:r>
            <a:r>
              <a:rPr lang="es-MX" dirty="0">
                <a:solidFill>
                  <a:srgbClr val="0B0080"/>
                </a:solidFill>
                <a:latin typeface="Arial" pitchFamily="34" charset="0"/>
                <a:hlinkClick r:id="rId2" tooltip="Vórtice"/>
              </a:rPr>
              <a:t>vórtices</a:t>
            </a:r>
            <a:r>
              <a:rPr lang="es-MX" dirty="0">
                <a:solidFill>
                  <a:srgbClr val="222222"/>
                </a:solidFill>
                <a:latin typeface="Arial" pitchFamily="34" charset="0"/>
              </a:rPr>
              <a:t>, desequilibra la aeronave, produce vibraciones y facilita la </a:t>
            </a:r>
            <a:r>
              <a:rPr lang="es-MX" dirty="0">
                <a:solidFill>
                  <a:srgbClr val="0B0080"/>
                </a:solidFill>
                <a:latin typeface="Arial" pitchFamily="34" charset="0"/>
                <a:hlinkClick r:id="rId3" tooltip="Entrada en pérdida"/>
              </a:rPr>
              <a:t>entrada en </a:t>
            </a:r>
            <a:r>
              <a:rPr lang="es-MX" dirty="0" smtClean="0">
                <a:solidFill>
                  <a:srgbClr val="0B0080"/>
                </a:solidFill>
                <a:latin typeface="Arial" pitchFamily="34" charset="0"/>
                <a:hlinkClick r:id="rId3" tooltip="Entrada en pérdida"/>
              </a:rPr>
              <a:t>pérdida</a:t>
            </a:r>
            <a:r>
              <a:rPr lang="es-MX" dirty="0" smtClean="0">
                <a:solidFill>
                  <a:srgbClr val="222222"/>
                </a:solidFill>
                <a:latin typeface="Arial" pitchFamily="34" charset="0"/>
              </a:rPr>
              <a:t>.</a:t>
            </a:r>
            <a:endParaRPr lang="es-MX" dirty="0">
              <a:solidFill>
                <a:srgbClr val="222222"/>
              </a:solidFill>
              <a:latin typeface="Arial" pitchFamily="34" charset="0"/>
            </a:endParaRPr>
          </a:p>
          <a:p>
            <a:pPr algn="just">
              <a:lnSpc>
                <a:spcPct val="150000"/>
              </a:lnSpc>
            </a:pPr>
            <a:r>
              <a:rPr lang="es-MX" dirty="0">
                <a:solidFill>
                  <a:srgbClr val="222222"/>
                </a:solidFill>
                <a:latin typeface="Arial" pitchFamily="34" charset="0"/>
              </a:rPr>
              <a:t>Los </a:t>
            </a:r>
            <a:r>
              <a:rPr lang="es-MX" dirty="0" err="1">
                <a:solidFill>
                  <a:srgbClr val="222222"/>
                </a:solidFill>
                <a:latin typeface="Arial" pitchFamily="34" charset="0"/>
              </a:rPr>
              <a:t>turbofan</a:t>
            </a:r>
            <a:r>
              <a:rPr lang="es-MX" dirty="0">
                <a:solidFill>
                  <a:srgbClr val="222222"/>
                </a:solidFill>
                <a:latin typeface="Arial" pitchFamily="34" charset="0"/>
              </a:rPr>
              <a:t> están equipados con un sistema que elimina el hielo acumulado —deshielo— e impide su formación —</a:t>
            </a:r>
            <a:r>
              <a:rPr lang="es-MX" dirty="0" err="1">
                <a:solidFill>
                  <a:srgbClr val="222222"/>
                </a:solidFill>
                <a:latin typeface="Arial" pitchFamily="34" charset="0"/>
              </a:rPr>
              <a:t>antihielo</a:t>
            </a:r>
            <a:r>
              <a:rPr lang="es-MX" dirty="0">
                <a:solidFill>
                  <a:srgbClr val="222222"/>
                </a:solidFill>
                <a:latin typeface="Arial" pitchFamily="34" charset="0"/>
              </a:rPr>
              <a:t>—. Ambas funciones se realizan mediante el sangrado de aire caliente del compresor, es decir, se desvía a otras partes del motor o del resto del avión (para renovación del aire interior y presurización de la cabina). Los componentes situados detrás del ventilador se van calentando durante la operación normal del motor, de modo que el hielo solo se acumula a velocidades de rotación bajas y no es necesario deshelarlo. Por ello, el aire del sangrado se conduce hasta la entrada de aire y otros puntos susceptibles de sufrir </a:t>
            </a:r>
            <a:r>
              <a:rPr lang="es-MX" dirty="0" err="1">
                <a:solidFill>
                  <a:srgbClr val="0B0080"/>
                </a:solidFill>
                <a:latin typeface="Arial" pitchFamily="34" charset="0"/>
                <a:hlinkClick r:id="rId4" tooltip="Congelación atmosférica"/>
              </a:rPr>
              <a:t>engelamiento</a:t>
            </a:r>
            <a:r>
              <a:rPr lang="es-MX" dirty="0">
                <a:solidFill>
                  <a:srgbClr val="222222"/>
                </a:solidFill>
                <a:latin typeface="Arial" pitchFamily="34" charset="0"/>
              </a:rPr>
              <a:t>, generalmente el </a:t>
            </a:r>
            <a:r>
              <a:rPr lang="es-MX" dirty="0" smtClean="0">
                <a:solidFill>
                  <a:srgbClr val="222222"/>
                </a:solidFill>
                <a:latin typeface="Arial" pitchFamily="34" charset="0"/>
              </a:rPr>
              <a:t>ventilador.</a:t>
            </a:r>
            <a:endParaRPr lang="es-MX" b="0" i="0" dirty="0">
              <a:solidFill>
                <a:srgbClr val="222222"/>
              </a:solidFill>
              <a:effectLst/>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3219" y="1026941"/>
            <a:ext cx="5852160" cy="5770811"/>
          </a:xfrm>
          <a:prstGeom prst="rect">
            <a:avLst/>
          </a:prstGeom>
        </p:spPr>
        <p:txBody>
          <a:bodyPr wrap="square">
            <a:spAutoFit/>
          </a:bodyPr>
          <a:lstStyle/>
          <a:p>
            <a:pPr algn="just">
              <a:lnSpc>
                <a:spcPct val="150000"/>
              </a:lnSpc>
            </a:pPr>
            <a:r>
              <a:rPr lang="es-MX" sz="1600" dirty="0" smtClean="0">
                <a:solidFill>
                  <a:srgbClr val="222222"/>
                </a:solidFill>
                <a:latin typeface="Arial" pitchFamily="34" charset="0"/>
              </a:rPr>
              <a:t>Es la </a:t>
            </a:r>
            <a:r>
              <a:rPr lang="es-MX" sz="1600" dirty="0">
                <a:solidFill>
                  <a:srgbClr val="222222"/>
                </a:solidFill>
                <a:latin typeface="Arial" pitchFamily="34" charset="0"/>
              </a:rPr>
              <a:t>desviación temporal de la salida de un </a:t>
            </a:r>
            <a:r>
              <a:rPr lang="es-MX" sz="1600" dirty="0">
                <a:solidFill>
                  <a:srgbClr val="0B0080"/>
                </a:solidFill>
                <a:latin typeface="Arial" pitchFamily="34" charset="0"/>
                <a:hlinkClick r:id="rId1" tooltip="Reactor (motor)"/>
              </a:rPr>
              <a:t>reactor</a:t>
            </a:r>
            <a:r>
              <a:rPr lang="es-MX" sz="1600" dirty="0">
                <a:solidFill>
                  <a:srgbClr val="222222"/>
                </a:solidFill>
                <a:latin typeface="Arial" pitchFamily="34" charset="0"/>
              </a:rPr>
              <a:t> de modo que los gases de escape sean expulsados en otra dirección distinta de la del avión. La desaceleración resultante actúa contra el avance de la aeronave, frenándola. Este sistema es empleado por muchos </a:t>
            </a:r>
            <a:r>
              <a:rPr lang="es-MX" sz="1600" dirty="0">
                <a:solidFill>
                  <a:srgbClr val="0B0080"/>
                </a:solidFill>
                <a:latin typeface="Arial" pitchFamily="34" charset="0"/>
                <a:hlinkClick r:id="rId2" tooltip="Avión de reacción"/>
              </a:rPr>
              <a:t>aviones de reacción</a:t>
            </a:r>
            <a:r>
              <a:rPr lang="es-MX" sz="1600" dirty="0">
                <a:solidFill>
                  <a:srgbClr val="222222"/>
                </a:solidFill>
                <a:latin typeface="Arial" pitchFamily="34" charset="0"/>
              </a:rPr>
              <a:t> para facilitar la frenada justo después de tocar tierra, lo cual reduce el esfuerzo de los frenos y permite al avión operar en aeropuertos de pistas más cortas. También está implementado en motores de hélice gracias a actuadores que modifican el paso de las palas (inclinación variable hacia ángulos negativos), de modo que se puede invertir la dirección del flujo de aire.</a:t>
            </a:r>
            <a:endParaRPr lang="es-MX" sz="1600" dirty="0">
              <a:solidFill>
                <a:srgbClr val="222222"/>
              </a:solidFill>
              <a:latin typeface="Arial" pitchFamily="34" charset="0"/>
            </a:endParaRPr>
          </a:p>
          <a:p>
            <a:pPr algn="just">
              <a:lnSpc>
                <a:spcPct val="150000"/>
              </a:lnSpc>
            </a:pPr>
            <a:r>
              <a:rPr lang="es-MX" sz="1600" dirty="0">
                <a:solidFill>
                  <a:srgbClr val="222222"/>
                </a:solidFill>
                <a:latin typeface="Arial" pitchFamily="34" charset="0"/>
              </a:rPr>
              <a:t>Sin embargo, las normas dictan que un avión debe ser capaz de aterrizar en una pista sin el uso del sistema para que sea certificado como operativo en ella.</a:t>
            </a:r>
            <a:endParaRPr lang="es-MX" sz="1600" b="0" i="0" dirty="0">
              <a:solidFill>
                <a:srgbClr val="222222"/>
              </a:solidFill>
              <a:effectLst/>
              <a:latin typeface="Arial" pitchFamily="34" charset="0"/>
            </a:endParaRPr>
          </a:p>
        </p:txBody>
      </p:sp>
      <p:sp>
        <p:nvSpPr>
          <p:cNvPr id="5" name="Rectángulo 4"/>
          <p:cNvSpPr/>
          <p:nvPr/>
        </p:nvSpPr>
        <p:spPr>
          <a:xfrm>
            <a:off x="2700074" y="304187"/>
            <a:ext cx="5594801" cy="461665"/>
          </a:xfrm>
          <a:prstGeom prst="rect">
            <a:avLst/>
          </a:prstGeom>
        </p:spPr>
        <p:txBody>
          <a:bodyPr wrap="none">
            <a:spAutoFit/>
          </a:bodyPr>
          <a:lstStyle/>
          <a:p>
            <a:r>
              <a:rPr lang="es-MX" sz="2400" b="1" dirty="0" smtClean="0">
                <a:solidFill>
                  <a:srgbClr val="222222"/>
                </a:solidFill>
                <a:latin typeface="Arial" pitchFamily="34" charset="0"/>
              </a:rPr>
              <a:t>Empuje </a:t>
            </a:r>
            <a:r>
              <a:rPr lang="es-MX" sz="2400" b="1" dirty="0">
                <a:solidFill>
                  <a:srgbClr val="222222"/>
                </a:solidFill>
                <a:latin typeface="Arial" pitchFamily="34" charset="0"/>
              </a:rPr>
              <a:t>inverso o empuje de reversa</a:t>
            </a:r>
            <a:r>
              <a:rPr lang="es-MX" sz="2400" b="1" baseline="30000" dirty="0">
                <a:solidFill>
                  <a:srgbClr val="0B0080"/>
                </a:solidFill>
                <a:latin typeface="Arial" pitchFamily="34" charset="0"/>
              </a:rPr>
              <a:t> </a:t>
            </a:r>
            <a:endParaRPr lang="es-MX" sz="2400" b="1" dirty="0"/>
          </a:p>
        </p:txBody>
      </p:sp>
      <p:pic>
        <p:nvPicPr>
          <p:cNvPr id="6" name="Picture 4" descr="Resultado de imagen para reverse engine aircr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5264" y="1019070"/>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700074" y="304187"/>
            <a:ext cx="5594801" cy="461665"/>
          </a:xfrm>
          <a:prstGeom prst="rect">
            <a:avLst/>
          </a:prstGeom>
        </p:spPr>
        <p:txBody>
          <a:bodyPr wrap="none">
            <a:spAutoFit/>
          </a:bodyPr>
          <a:lstStyle/>
          <a:p>
            <a:r>
              <a:rPr lang="es-MX" sz="2400" b="1" dirty="0" smtClean="0">
                <a:solidFill>
                  <a:srgbClr val="222222"/>
                </a:solidFill>
                <a:latin typeface="Arial" pitchFamily="34" charset="0"/>
              </a:rPr>
              <a:t>Empuje </a:t>
            </a:r>
            <a:r>
              <a:rPr lang="es-MX" sz="2400" b="1" dirty="0">
                <a:solidFill>
                  <a:srgbClr val="222222"/>
                </a:solidFill>
                <a:latin typeface="Arial" pitchFamily="34" charset="0"/>
              </a:rPr>
              <a:t>inverso o empuje de reversa</a:t>
            </a:r>
            <a:r>
              <a:rPr lang="es-MX" sz="2400" b="1" baseline="30000" dirty="0">
                <a:solidFill>
                  <a:srgbClr val="0B0080"/>
                </a:solidFill>
                <a:latin typeface="Arial" pitchFamily="34" charset="0"/>
              </a:rPr>
              <a:t> </a:t>
            </a:r>
            <a:endParaRPr lang="es-MX" sz="2400" b="1" dirty="0"/>
          </a:p>
        </p:txBody>
      </p:sp>
      <p:sp>
        <p:nvSpPr>
          <p:cNvPr id="2" name="Rectángulo 1"/>
          <p:cNvSpPr/>
          <p:nvPr/>
        </p:nvSpPr>
        <p:spPr>
          <a:xfrm>
            <a:off x="126609" y="1019070"/>
            <a:ext cx="5922499" cy="5493812"/>
          </a:xfrm>
          <a:prstGeom prst="rect">
            <a:avLst/>
          </a:prstGeom>
        </p:spPr>
        <p:txBody>
          <a:bodyPr wrap="square">
            <a:spAutoFit/>
          </a:bodyPr>
          <a:lstStyle/>
          <a:p>
            <a:pPr algn="just">
              <a:lnSpc>
                <a:spcPct val="150000"/>
              </a:lnSpc>
            </a:pPr>
            <a:r>
              <a:rPr lang="es-MX" dirty="0">
                <a:solidFill>
                  <a:srgbClr val="222222"/>
                </a:solidFill>
                <a:latin typeface="Arial" pitchFamily="34" charset="0"/>
              </a:rPr>
              <a:t>Algunos aviones pueden emplear los inversores de forma segura durante el vuelo, si bien la gran mayoría de ellos son aparatos turbohélice o reactores de generaciones anteriores. Por ejemplo, el turbohélice </a:t>
            </a:r>
            <a:r>
              <a:rPr lang="es-MX" dirty="0">
                <a:solidFill>
                  <a:srgbClr val="0B0080"/>
                </a:solidFill>
                <a:latin typeface="Arial" pitchFamily="34" charset="0"/>
                <a:hlinkClick r:id="rId1" tooltip="ATR 42/72"/>
              </a:rPr>
              <a:t>ATR 72</a:t>
            </a:r>
            <a:r>
              <a:rPr lang="es-MX" dirty="0">
                <a:solidFill>
                  <a:srgbClr val="222222"/>
                </a:solidFill>
                <a:latin typeface="Arial" pitchFamily="34" charset="0"/>
              </a:rPr>
              <a:t> puede activar los inversores sin problema en vuelo. El </a:t>
            </a:r>
            <a:r>
              <a:rPr lang="es-MX" dirty="0" err="1">
                <a:solidFill>
                  <a:srgbClr val="0B0080"/>
                </a:solidFill>
                <a:latin typeface="Arial" pitchFamily="34" charset="0"/>
                <a:hlinkClick r:id="rId2" tooltip="Ilyushin"/>
              </a:rPr>
              <a:t>Ilyushin</a:t>
            </a:r>
            <a:r>
              <a:rPr lang="es-MX" dirty="0">
                <a:solidFill>
                  <a:srgbClr val="222222"/>
                </a:solidFill>
                <a:latin typeface="Arial" pitchFamily="34" charset="0"/>
              </a:rPr>
              <a:t> </a:t>
            </a:r>
            <a:r>
              <a:rPr lang="es-MX" dirty="0">
                <a:solidFill>
                  <a:srgbClr val="0B0080"/>
                </a:solidFill>
                <a:latin typeface="Arial" pitchFamily="34" charset="0"/>
                <a:hlinkClick r:id="rId3" tooltip="Il-62"/>
              </a:rPr>
              <a:t>Il-62</a:t>
            </a:r>
            <a:r>
              <a:rPr lang="es-MX" dirty="0">
                <a:solidFill>
                  <a:srgbClr val="222222"/>
                </a:solidFill>
                <a:latin typeface="Arial" pitchFamily="34" charset="0"/>
              </a:rPr>
              <a:t>, reactor de largo alcance de la era soviética utiliza en vuelo la reversa de sus motores exteriores durante los aterrizajes y también lo hacía por ejemplo el </a:t>
            </a:r>
            <a:r>
              <a:rPr lang="es-MX" dirty="0" err="1">
                <a:solidFill>
                  <a:srgbClr val="0B0080"/>
                </a:solidFill>
                <a:latin typeface="Arial" pitchFamily="34" charset="0"/>
                <a:hlinkClick r:id="rId4" tooltip="Hawker Siddeley Trident"/>
              </a:rPr>
              <a:t>Hawker</a:t>
            </a:r>
            <a:r>
              <a:rPr lang="es-MX" dirty="0">
                <a:solidFill>
                  <a:srgbClr val="0B0080"/>
                </a:solidFill>
                <a:latin typeface="Arial" pitchFamily="34" charset="0"/>
                <a:hlinkClick r:id="rId4" tooltip="Hawker Siddeley Trident"/>
              </a:rPr>
              <a:t> </a:t>
            </a:r>
            <a:r>
              <a:rPr lang="es-MX" dirty="0" err="1">
                <a:solidFill>
                  <a:srgbClr val="0B0080"/>
                </a:solidFill>
                <a:latin typeface="Arial" pitchFamily="34" charset="0"/>
                <a:hlinkClick r:id="rId4" tooltip="Hawker Siddeley Trident"/>
              </a:rPr>
              <a:t>Siddeley</a:t>
            </a:r>
            <a:r>
              <a:rPr lang="es-MX" dirty="0">
                <a:solidFill>
                  <a:srgbClr val="0B0080"/>
                </a:solidFill>
                <a:latin typeface="Arial" pitchFamily="34" charset="0"/>
                <a:hlinkClick r:id="rId4" tooltip="Hawker Siddeley Trident"/>
              </a:rPr>
              <a:t> </a:t>
            </a:r>
            <a:r>
              <a:rPr lang="es-MX" dirty="0" err="1">
                <a:solidFill>
                  <a:srgbClr val="0B0080"/>
                </a:solidFill>
                <a:latin typeface="Arial" pitchFamily="34" charset="0"/>
                <a:hlinkClick r:id="rId4" tooltip="Hawker Siddeley Trident"/>
              </a:rPr>
              <a:t>Trident</a:t>
            </a:r>
            <a:r>
              <a:rPr lang="es-MX" dirty="0">
                <a:solidFill>
                  <a:srgbClr val="222222"/>
                </a:solidFill>
                <a:latin typeface="Arial" pitchFamily="34" charset="0"/>
              </a:rPr>
              <a:t>, un avión con capacidad entre 120 y 180 pasajeros que era capaz de descender a una velocidad de hasta 10.000 pies por minuto gracias al uso de los inversores, aunque esta capacidad raramente se utiliza.</a:t>
            </a:r>
            <a:endParaRPr lang="es-MX" dirty="0"/>
          </a:p>
        </p:txBody>
      </p:sp>
      <p:pic>
        <p:nvPicPr>
          <p:cNvPr id="5124" name="Picture 4" descr="Resultado de imagen para reverse engine aircraf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5264" y="1019070"/>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700074" y="304187"/>
            <a:ext cx="5594801" cy="461665"/>
          </a:xfrm>
          <a:prstGeom prst="rect">
            <a:avLst/>
          </a:prstGeom>
        </p:spPr>
        <p:txBody>
          <a:bodyPr wrap="none">
            <a:spAutoFit/>
          </a:bodyPr>
          <a:lstStyle/>
          <a:p>
            <a:r>
              <a:rPr lang="es-MX" sz="2400" b="1" dirty="0" smtClean="0">
                <a:solidFill>
                  <a:srgbClr val="222222"/>
                </a:solidFill>
                <a:latin typeface="Arial" pitchFamily="34" charset="0"/>
              </a:rPr>
              <a:t>Empuje </a:t>
            </a:r>
            <a:r>
              <a:rPr lang="es-MX" sz="2400" b="1" dirty="0">
                <a:solidFill>
                  <a:srgbClr val="222222"/>
                </a:solidFill>
                <a:latin typeface="Arial" pitchFamily="34" charset="0"/>
              </a:rPr>
              <a:t>inverso o empuje de reversa</a:t>
            </a:r>
            <a:r>
              <a:rPr lang="es-MX" sz="2400" b="1" baseline="30000" dirty="0">
                <a:solidFill>
                  <a:srgbClr val="0B0080"/>
                </a:solidFill>
                <a:latin typeface="Arial" pitchFamily="34" charset="0"/>
              </a:rPr>
              <a:t> </a:t>
            </a:r>
            <a:endParaRPr lang="es-MX" sz="2400" b="1" dirty="0"/>
          </a:p>
        </p:txBody>
      </p:sp>
      <p:sp>
        <p:nvSpPr>
          <p:cNvPr id="3" name="Rectángulo 2"/>
          <p:cNvSpPr/>
          <p:nvPr/>
        </p:nvSpPr>
        <p:spPr>
          <a:xfrm>
            <a:off x="126609" y="986921"/>
            <a:ext cx="11690252" cy="4196020"/>
          </a:xfrm>
          <a:prstGeom prst="rect">
            <a:avLst/>
          </a:prstGeom>
        </p:spPr>
        <p:txBody>
          <a:bodyPr wrap="square">
            <a:spAutoFit/>
          </a:bodyPr>
          <a:lstStyle/>
          <a:p>
            <a:pPr algn="just">
              <a:lnSpc>
                <a:spcPct val="150000"/>
              </a:lnSpc>
            </a:pPr>
            <a:r>
              <a:rPr lang="es-MX" dirty="0">
                <a:solidFill>
                  <a:srgbClr val="222222"/>
                </a:solidFill>
                <a:latin typeface="Arial" pitchFamily="34" charset="0"/>
              </a:rPr>
              <a:t>El mecanismo de seguridad que evita el armado del sistema de reversas durante el vuelo en aquellos aviones en los que esa posibilidad no se contempló durante su diseño, en general se basa en la imposibilidad de vencer la resistencia aerodinámica generada por el desplazamiento de la nave y/o del flujo de gases del motor sin la ayuda </a:t>
            </a:r>
            <a:r>
              <a:rPr lang="es-MX" dirty="0">
                <a:solidFill>
                  <a:srgbClr val="0B0080"/>
                </a:solidFill>
                <a:latin typeface="Arial" pitchFamily="34" charset="0"/>
                <a:hlinkClick r:id="rId1" tooltip="Motor hidráulico"/>
              </a:rPr>
              <a:t>hidráulica</a:t>
            </a:r>
            <a:r>
              <a:rPr lang="es-MX" dirty="0">
                <a:solidFill>
                  <a:srgbClr val="222222"/>
                </a:solidFill>
                <a:latin typeface="Arial" pitchFamily="34" charset="0"/>
              </a:rPr>
              <a:t>. Para ello se utiliza un interruptor de la presión que impide que éste y otros dispositivos que sólo deben funcionar con el avión en tierra, reciban presión hidráulica solo hasta que el sensor tierra-vuelo presente en el tren principal, o en algunos casos en el delantero, sea activado tras el contacto con la pista. Una vez el amortiguador del tren se comprime, el interruptor queda en posición abierto, quedando el circuito con la potencia hidráulica necesaria para vencer la resistencia del motor al ralentí y a baja velocidad pero no con gases abiertos.</a:t>
            </a:r>
            <a:endParaRPr lang="es-MX" dirty="0">
              <a:solidFill>
                <a:srgbClr val="222222"/>
              </a:solidFill>
              <a:latin typeface="Arial" pitchFamily="34" charset="0"/>
            </a:endParaRPr>
          </a:p>
          <a:p>
            <a:pPr algn="just">
              <a:lnSpc>
                <a:spcPct val="150000"/>
              </a:lnSpc>
            </a:pPr>
            <a:r>
              <a:rPr lang="es-MX" dirty="0">
                <a:solidFill>
                  <a:srgbClr val="222222"/>
                </a:solidFill>
                <a:latin typeface="Arial" pitchFamily="34" charset="0"/>
              </a:rPr>
              <a:t>De igual modo el circuito se desactiva en el momento en que el avión alcanza su velocidad de rotación </a:t>
            </a:r>
            <a:r>
              <a:rPr lang="es-MX" dirty="0" err="1">
                <a:solidFill>
                  <a:srgbClr val="0B0080"/>
                </a:solidFill>
                <a:latin typeface="Arial" pitchFamily="34" charset="0"/>
                <a:hlinkClick r:id="rId2" tooltip="Vr"/>
              </a:rPr>
              <a:t>Vr</a:t>
            </a:r>
            <a:r>
              <a:rPr lang="es-MX" dirty="0">
                <a:solidFill>
                  <a:srgbClr val="222222"/>
                </a:solidFill>
                <a:latin typeface="Arial" pitchFamily="34" charset="0"/>
              </a:rPr>
              <a:t> y el tren de morro se separa de la pista.</a:t>
            </a:r>
            <a:endParaRPr lang="es-MX" b="0" i="0" dirty="0">
              <a:solidFill>
                <a:srgbClr val="222222"/>
              </a:solidFill>
              <a:effectLst/>
              <a:latin typeface="Arial" pitchFamily="34" charset="0"/>
            </a:endParaRPr>
          </a:p>
        </p:txBody>
      </p:sp>
      <p:pic>
        <p:nvPicPr>
          <p:cNvPr id="6146" name="Picture 2" descr="Resultado de imagen para reverse engine aircr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8917" y="4684541"/>
            <a:ext cx="2897944" cy="21734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hlinkClick r:id="rId1"/>
          </p:cNvPr>
          <p:cNvSpPr/>
          <p:nvPr/>
        </p:nvSpPr>
        <p:spPr>
          <a:xfrm>
            <a:off x="550621" y="276051"/>
            <a:ext cx="3108543" cy="369332"/>
          </a:xfrm>
          <a:prstGeom prst="rect">
            <a:avLst/>
          </a:prstGeom>
        </p:spPr>
        <p:txBody>
          <a:bodyPr wrap="none">
            <a:spAutoFit/>
          </a:bodyPr>
          <a:lstStyle/>
          <a:p>
            <a:r>
              <a:rPr lang="en-US" b="1" dirty="0">
                <a:solidFill>
                  <a:schemeClr val="bg1"/>
                </a:solidFill>
                <a:latin typeface="Roboto"/>
              </a:rPr>
              <a:t>Jet Engine, How it works ?</a:t>
            </a:r>
            <a:endParaRPr lang="en-US" b="1" i="0" dirty="0">
              <a:solidFill>
                <a:schemeClr val="bg1"/>
              </a:solidFill>
              <a:effectLst/>
              <a:latin typeface="Roboto"/>
            </a:endParaRPr>
          </a:p>
        </p:txBody>
      </p:sp>
      <p:sp>
        <p:nvSpPr>
          <p:cNvPr id="5" name="Rectángulo 4">
            <a:hlinkClick r:id="rId2"/>
          </p:cNvPr>
          <p:cNvSpPr/>
          <p:nvPr/>
        </p:nvSpPr>
        <p:spPr>
          <a:xfrm>
            <a:off x="550621" y="831668"/>
            <a:ext cx="6004721" cy="369332"/>
          </a:xfrm>
          <a:prstGeom prst="rect">
            <a:avLst/>
          </a:prstGeom>
        </p:spPr>
        <p:txBody>
          <a:bodyPr wrap="none">
            <a:spAutoFit/>
          </a:bodyPr>
          <a:lstStyle/>
          <a:p>
            <a:r>
              <a:rPr lang="en-US" b="1" dirty="0">
                <a:solidFill>
                  <a:schemeClr val="bg1"/>
                </a:solidFill>
                <a:latin typeface="Roboto"/>
              </a:rPr>
              <a:t>Jet Engine - </a:t>
            </a:r>
            <a:r>
              <a:rPr lang="en-US" b="1" dirty="0" err="1">
                <a:solidFill>
                  <a:schemeClr val="bg1"/>
                </a:solidFill>
                <a:latin typeface="Roboto"/>
              </a:rPr>
              <a:t>What｜Parts｜Working｜Types｜Facts</a:t>
            </a:r>
            <a:r>
              <a:rPr lang="en-US" b="1" dirty="0">
                <a:solidFill>
                  <a:schemeClr val="bg1"/>
                </a:solidFill>
                <a:latin typeface="Roboto"/>
              </a:rPr>
              <a:t> ?</a:t>
            </a:r>
            <a:endParaRPr lang="en-US" b="1" i="0" dirty="0">
              <a:solidFill>
                <a:schemeClr val="bg1"/>
              </a:solidFill>
              <a:effectLst/>
              <a:latin typeface="Roboto"/>
            </a:endParaRPr>
          </a:p>
        </p:txBody>
      </p:sp>
      <p:sp>
        <p:nvSpPr>
          <p:cNvPr id="6" name="Rectángulo 5">
            <a:hlinkClick r:id="rId3"/>
          </p:cNvPr>
          <p:cNvSpPr/>
          <p:nvPr/>
        </p:nvSpPr>
        <p:spPr>
          <a:xfrm>
            <a:off x="550621" y="1387285"/>
            <a:ext cx="11191630" cy="369332"/>
          </a:xfrm>
          <a:prstGeom prst="rect">
            <a:avLst/>
          </a:prstGeom>
        </p:spPr>
        <p:txBody>
          <a:bodyPr wrap="square">
            <a:spAutoFit/>
          </a:bodyPr>
          <a:lstStyle/>
          <a:p>
            <a:r>
              <a:rPr lang="en-US" b="1" dirty="0">
                <a:solidFill>
                  <a:schemeClr val="bg1"/>
                </a:solidFill>
                <a:latin typeface="Roboto"/>
              </a:rPr>
              <a:t>How To Build 787 Dreamliner Jet Engine. </a:t>
            </a:r>
            <a:r>
              <a:rPr lang="en-US" b="1" dirty="0" err="1">
                <a:solidFill>
                  <a:schemeClr val="bg1"/>
                </a:solidFill>
                <a:latin typeface="Roboto"/>
              </a:rPr>
              <a:t>Cómo</a:t>
            </a:r>
            <a:r>
              <a:rPr lang="en-US" b="1" dirty="0">
                <a:solidFill>
                  <a:schemeClr val="bg1"/>
                </a:solidFill>
                <a:latin typeface="Roboto"/>
              </a:rPr>
              <a:t> se </a:t>
            </a:r>
            <a:r>
              <a:rPr lang="en-US" b="1" dirty="0" err="1">
                <a:solidFill>
                  <a:schemeClr val="bg1"/>
                </a:solidFill>
                <a:latin typeface="Roboto"/>
              </a:rPr>
              <a:t>fabrica</a:t>
            </a:r>
            <a:r>
              <a:rPr lang="en-US" b="1" dirty="0">
                <a:solidFill>
                  <a:schemeClr val="bg1"/>
                </a:solidFill>
                <a:latin typeface="Roboto"/>
              </a:rPr>
              <a:t> el motor Rolls Royce del Boeing 787</a:t>
            </a:r>
            <a:r>
              <a:rPr lang="en-US" b="1" dirty="0" smtClean="0">
                <a:solidFill>
                  <a:schemeClr val="bg1"/>
                </a:solidFill>
                <a:latin typeface="Roboto"/>
              </a:rPr>
              <a:t>. SP</a:t>
            </a:r>
            <a:endParaRPr lang="en-US" b="1" i="0" dirty="0">
              <a:solidFill>
                <a:schemeClr val="bg1"/>
              </a:solidFill>
              <a:effectLst/>
              <a:latin typeface="Roboto"/>
            </a:endParaRPr>
          </a:p>
        </p:txBody>
      </p:sp>
      <p:sp>
        <p:nvSpPr>
          <p:cNvPr id="7" name="Rectángulo 6">
            <a:hlinkClick r:id="rId4"/>
          </p:cNvPr>
          <p:cNvSpPr/>
          <p:nvPr/>
        </p:nvSpPr>
        <p:spPr>
          <a:xfrm>
            <a:off x="550621" y="1942902"/>
            <a:ext cx="4878259" cy="369332"/>
          </a:xfrm>
          <a:prstGeom prst="rect">
            <a:avLst/>
          </a:prstGeom>
        </p:spPr>
        <p:txBody>
          <a:bodyPr wrap="none">
            <a:spAutoFit/>
          </a:bodyPr>
          <a:lstStyle/>
          <a:p>
            <a:r>
              <a:rPr lang="es-MX" b="1" dirty="0">
                <a:solidFill>
                  <a:schemeClr val="bg1"/>
                </a:solidFill>
                <a:latin typeface="Roboto"/>
              </a:rPr>
              <a:t>Maravillas </a:t>
            </a:r>
            <a:r>
              <a:rPr lang="es-MX" b="1" dirty="0" smtClean="0">
                <a:solidFill>
                  <a:schemeClr val="bg1"/>
                </a:solidFill>
                <a:latin typeface="Roboto"/>
              </a:rPr>
              <a:t>Modernas-Reactores </a:t>
            </a:r>
            <a:r>
              <a:rPr lang="es-MX" b="1" dirty="0" err="1" smtClean="0">
                <a:solidFill>
                  <a:schemeClr val="bg1"/>
                </a:solidFill>
                <a:latin typeface="Roboto"/>
              </a:rPr>
              <a:t>History</a:t>
            </a:r>
            <a:r>
              <a:rPr lang="es-MX" b="1" dirty="0" smtClean="0">
                <a:solidFill>
                  <a:schemeClr val="bg1"/>
                </a:solidFill>
                <a:latin typeface="Roboto"/>
              </a:rPr>
              <a:t> SP</a:t>
            </a:r>
            <a:endParaRPr lang="es-MX" b="1" i="0" dirty="0">
              <a:solidFill>
                <a:schemeClr val="bg1"/>
              </a:solidFill>
              <a:effectLst/>
              <a:latin typeface="Roboto"/>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hlinkClick r:id="rId1"/>
          </p:cNvPr>
          <p:cNvSpPr/>
          <p:nvPr/>
        </p:nvSpPr>
        <p:spPr>
          <a:xfrm>
            <a:off x="459544" y="1248900"/>
            <a:ext cx="8600049" cy="369332"/>
          </a:xfrm>
          <a:prstGeom prst="rect">
            <a:avLst/>
          </a:prstGeom>
        </p:spPr>
        <p:txBody>
          <a:bodyPr wrap="square">
            <a:spAutoFit/>
          </a:bodyPr>
          <a:lstStyle/>
          <a:p>
            <a:r>
              <a:rPr lang="en-US" b="1" dirty="0">
                <a:solidFill>
                  <a:srgbClr val="00B050"/>
                </a:solidFill>
                <a:latin typeface="Roboto"/>
              </a:rPr>
              <a:t>Airbus A320 (V2500) Opening &amp; Closing of Engine Cowl Doors</a:t>
            </a:r>
            <a:endParaRPr lang="en-US" b="1" i="0" dirty="0">
              <a:solidFill>
                <a:srgbClr val="00B050"/>
              </a:solidFill>
              <a:effectLst/>
              <a:latin typeface="Roboto"/>
            </a:endParaRPr>
          </a:p>
        </p:txBody>
      </p:sp>
      <p:sp>
        <p:nvSpPr>
          <p:cNvPr id="3" name="Rectángulo 2">
            <a:hlinkClick r:id="rId2"/>
          </p:cNvPr>
          <p:cNvSpPr/>
          <p:nvPr/>
        </p:nvSpPr>
        <p:spPr>
          <a:xfrm>
            <a:off x="459544" y="1950107"/>
            <a:ext cx="1300356" cy="369332"/>
          </a:xfrm>
          <a:prstGeom prst="rect">
            <a:avLst/>
          </a:prstGeom>
        </p:spPr>
        <p:txBody>
          <a:bodyPr wrap="none">
            <a:spAutoFit/>
          </a:bodyPr>
          <a:lstStyle/>
          <a:p>
            <a:r>
              <a:rPr lang="es-MX" b="1" dirty="0">
                <a:solidFill>
                  <a:srgbClr val="00B050"/>
                </a:solidFill>
                <a:latin typeface="Roboto"/>
              </a:rPr>
              <a:t>IAE V2500</a:t>
            </a:r>
            <a:endParaRPr lang="es-MX" b="1" i="0" dirty="0">
              <a:solidFill>
                <a:srgbClr val="00B050"/>
              </a:solidFill>
              <a:effectLst/>
              <a:latin typeface="Roboto"/>
            </a:endParaRPr>
          </a:p>
        </p:txBody>
      </p:sp>
      <p:pic>
        <p:nvPicPr>
          <p:cNvPr id="10" name="Imagen 9"/>
          <p:cNvPicPr>
            <a:picLocks noChangeAspect="1"/>
          </p:cNvPicPr>
          <p:nvPr/>
        </p:nvPicPr>
        <p:blipFill>
          <a:blip r:embed="rId3"/>
          <a:stretch>
            <a:fillRect/>
          </a:stretch>
        </p:blipFill>
        <p:spPr>
          <a:xfrm>
            <a:off x="2145104" y="2691585"/>
            <a:ext cx="3904004" cy="2082987"/>
          </a:xfrm>
          <a:prstGeom prst="rect">
            <a:avLst/>
          </a:prstGeom>
        </p:spPr>
      </p:pic>
      <p:pic>
        <p:nvPicPr>
          <p:cNvPr id="10244" name="Picture 4" descr="Imagen relaciona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8340" y="2685822"/>
            <a:ext cx="3865648" cy="2008129"/>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3321414" y="1950107"/>
            <a:ext cx="5963263" cy="646331"/>
          </a:xfrm>
          <a:prstGeom prst="rect">
            <a:avLst/>
          </a:prstGeom>
          <a:noFill/>
        </p:spPr>
        <p:txBody>
          <a:bodyPr wrap="square" rtlCol="0">
            <a:spAutoFit/>
          </a:bodyPr>
          <a:lstStyle/>
          <a:p>
            <a:r>
              <a:rPr lang="es-ES_tradnl" sz="3600" b="1" dirty="0" smtClean="0">
                <a:solidFill>
                  <a:srgbClr val="002060"/>
                </a:solidFill>
              </a:rPr>
              <a:t>IAE V2500                        CFM56</a:t>
            </a:r>
            <a:endParaRPr lang="es-MX" sz="3600" b="1" dirty="0">
              <a:solidFill>
                <a:srgbClr val="002060"/>
              </a:solidFill>
            </a:endParaRPr>
          </a:p>
        </p:txBody>
      </p:sp>
      <p:sp>
        <p:nvSpPr>
          <p:cNvPr id="14" name="Rectángulo 13">
            <a:hlinkClick r:id="rId5"/>
          </p:cNvPr>
          <p:cNvSpPr/>
          <p:nvPr/>
        </p:nvSpPr>
        <p:spPr>
          <a:xfrm>
            <a:off x="7728050" y="1290912"/>
            <a:ext cx="4298997" cy="369332"/>
          </a:xfrm>
          <a:prstGeom prst="rect">
            <a:avLst/>
          </a:prstGeom>
        </p:spPr>
        <p:txBody>
          <a:bodyPr wrap="none">
            <a:spAutoFit/>
          </a:bodyPr>
          <a:lstStyle/>
          <a:p>
            <a:r>
              <a:rPr lang="en-US" b="1" dirty="0">
                <a:solidFill>
                  <a:srgbClr val="002060"/>
                </a:solidFill>
                <a:latin typeface="Roboto"/>
              </a:rPr>
              <a:t>*</a:t>
            </a:r>
            <a:r>
              <a:rPr lang="en-US" b="1" dirty="0" smtClean="0">
                <a:solidFill>
                  <a:srgbClr val="002060"/>
                </a:solidFill>
                <a:latin typeface="Roboto"/>
              </a:rPr>
              <a:t>Airbus </a:t>
            </a:r>
            <a:r>
              <a:rPr lang="en-US" b="1" dirty="0">
                <a:solidFill>
                  <a:srgbClr val="002060"/>
                </a:solidFill>
                <a:latin typeface="Roboto"/>
              </a:rPr>
              <a:t>A320 CFM vs. IAE on takeoff!</a:t>
            </a:r>
            <a:endParaRPr lang="en-US" b="1" i="0" dirty="0">
              <a:solidFill>
                <a:srgbClr val="002060"/>
              </a:solidFill>
              <a:effectLst/>
              <a:latin typeface="Roboto"/>
            </a:endParaRPr>
          </a:p>
        </p:txBody>
      </p:sp>
      <p:pic>
        <p:nvPicPr>
          <p:cNvPr id="10246" name="Picture 6" descr="Resultado de imagen para A320 VOLARI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544" y="5030229"/>
            <a:ext cx="3516093" cy="1635392"/>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p:cNvPicPr>
            <a:picLocks noChangeAspect="1"/>
          </p:cNvPicPr>
          <p:nvPr/>
        </p:nvPicPr>
        <p:blipFill>
          <a:blip r:embed="rId7"/>
          <a:stretch>
            <a:fillRect/>
          </a:stretch>
        </p:blipFill>
        <p:spPr>
          <a:xfrm>
            <a:off x="8957019" y="4783335"/>
            <a:ext cx="3234981" cy="213891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142115" y="0"/>
            <a:ext cx="1419399" cy="646331"/>
          </a:xfrm>
          <a:prstGeom prst="rect">
            <a:avLst/>
          </a:prstGeom>
          <a:noFill/>
        </p:spPr>
        <p:txBody>
          <a:bodyPr wrap="square" rtlCol="0">
            <a:spAutoFit/>
          </a:bodyPr>
          <a:lstStyle/>
          <a:p>
            <a:r>
              <a:rPr lang="es-ES_tradnl" sz="3600" b="1" dirty="0" smtClean="0">
                <a:solidFill>
                  <a:srgbClr val="002060"/>
                </a:solidFill>
              </a:rPr>
              <a:t>JT8D</a:t>
            </a:r>
            <a:endParaRPr lang="es-MX" sz="3600" b="1" dirty="0">
              <a:solidFill>
                <a:srgbClr val="002060"/>
              </a:solidFill>
            </a:endParaRPr>
          </a:p>
        </p:txBody>
      </p:sp>
      <p:pic>
        <p:nvPicPr>
          <p:cNvPr id="4" name="Imagen 3"/>
          <p:cNvPicPr>
            <a:picLocks noChangeAspect="1"/>
          </p:cNvPicPr>
          <p:nvPr/>
        </p:nvPicPr>
        <p:blipFill>
          <a:blip r:embed="rId1"/>
          <a:stretch>
            <a:fillRect/>
          </a:stretch>
        </p:blipFill>
        <p:spPr>
          <a:xfrm>
            <a:off x="142115" y="784026"/>
            <a:ext cx="3474616" cy="2122756"/>
          </a:xfrm>
          <a:prstGeom prst="rect">
            <a:avLst/>
          </a:prstGeom>
        </p:spPr>
      </p:pic>
      <p:pic>
        <p:nvPicPr>
          <p:cNvPr id="5" name="Imagen 4"/>
          <p:cNvPicPr>
            <a:picLocks noChangeAspect="1"/>
          </p:cNvPicPr>
          <p:nvPr/>
        </p:nvPicPr>
        <p:blipFill>
          <a:blip r:embed="rId2"/>
          <a:stretch>
            <a:fillRect/>
          </a:stretch>
        </p:blipFill>
        <p:spPr>
          <a:xfrm>
            <a:off x="0" y="5233218"/>
            <a:ext cx="3740185" cy="1624782"/>
          </a:xfrm>
          <a:prstGeom prst="rect">
            <a:avLst/>
          </a:prstGeom>
        </p:spPr>
      </p:pic>
      <p:pic>
        <p:nvPicPr>
          <p:cNvPr id="6" name="Imagen 5"/>
          <p:cNvPicPr>
            <a:picLocks noChangeAspect="1"/>
          </p:cNvPicPr>
          <p:nvPr/>
        </p:nvPicPr>
        <p:blipFill>
          <a:blip r:embed="rId3"/>
          <a:stretch>
            <a:fillRect/>
          </a:stretch>
        </p:blipFill>
        <p:spPr>
          <a:xfrm>
            <a:off x="0" y="3277704"/>
            <a:ext cx="2827608" cy="1847691"/>
          </a:xfrm>
          <a:prstGeom prst="rect">
            <a:avLst/>
          </a:prstGeom>
        </p:spPr>
      </p:pic>
      <p:pic>
        <p:nvPicPr>
          <p:cNvPr id="7" name="Imagen 6"/>
          <p:cNvPicPr>
            <a:picLocks noChangeAspect="1"/>
          </p:cNvPicPr>
          <p:nvPr/>
        </p:nvPicPr>
        <p:blipFill>
          <a:blip r:embed="rId4"/>
          <a:stretch>
            <a:fillRect/>
          </a:stretch>
        </p:blipFill>
        <p:spPr>
          <a:xfrm>
            <a:off x="8517632" y="4094518"/>
            <a:ext cx="3247439" cy="2048177"/>
          </a:xfrm>
          <a:prstGeom prst="rect">
            <a:avLst/>
          </a:prstGeom>
        </p:spPr>
      </p:pic>
      <p:pic>
        <p:nvPicPr>
          <p:cNvPr id="8" name="Imagen 7"/>
          <p:cNvPicPr>
            <a:picLocks noChangeAspect="1"/>
          </p:cNvPicPr>
          <p:nvPr/>
        </p:nvPicPr>
        <p:blipFill>
          <a:blip r:embed="rId5"/>
          <a:stretch>
            <a:fillRect/>
          </a:stretch>
        </p:blipFill>
        <p:spPr>
          <a:xfrm>
            <a:off x="2984436" y="3275915"/>
            <a:ext cx="3339476" cy="1733462"/>
          </a:xfrm>
          <a:prstGeom prst="rect">
            <a:avLst/>
          </a:prstGeom>
        </p:spPr>
      </p:pic>
      <p:sp>
        <p:nvSpPr>
          <p:cNvPr id="9" name="Rectángulo 8">
            <a:hlinkClick r:id="rId6"/>
          </p:cNvPr>
          <p:cNvSpPr/>
          <p:nvPr/>
        </p:nvSpPr>
        <p:spPr>
          <a:xfrm>
            <a:off x="3740185" y="537876"/>
            <a:ext cx="3546880" cy="646331"/>
          </a:xfrm>
          <a:prstGeom prst="rect">
            <a:avLst/>
          </a:prstGeom>
        </p:spPr>
        <p:txBody>
          <a:bodyPr wrap="square">
            <a:spAutoFit/>
          </a:bodyPr>
          <a:lstStyle/>
          <a:p>
            <a:r>
              <a:rPr lang="en-US" b="1" dirty="0">
                <a:solidFill>
                  <a:srgbClr val="002060"/>
                </a:solidFill>
                <a:latin typeface="Roboto"/>
              </a:rPr>
              <a:t>Boeing 737-200 Engines Start-Up JT8D - Cockpit</a:t>
            </a:r>
            <a:endParaRPr lang="en-US" b="1" i="0" dirty="0">
              <a:solidFill>
                <a:srgbClr val="002060"/>
              </a:solidFill>
              <a:effectLst/>
              <a:latin typeface="Roboto"/>
            </a:endParaRPr>
          </a:p>
        </p:txBody>
      </p:sp>
      <p:sp>
        <p:nvSpPr>
          <p:cNvPr id="12" name="Rectángulo 11">
            <a:hlinkClick r:id="rId7"/>
          </p:cNvPr>
          <p:cNvSpPr/>
          <p:nvPr/>
        </p:nvSpPr>
        <p:spPr>
          <a:xfrm>
            <a:off x="8080483" y="6266054"/>
            <a:ext cx="4470766" cy="369332"/>
          </a:xfrm>
          <a:prstGeom prst="rect">
            <a:avLst/>
          </a:prstGeom>
        </p:spPr>
        <p:txBody>
          <a:bodyPr wrap="square">
            <a:spAutoFit/>
          </a:bodyPr>
          <a:lstStyle/>
          <a:p>
            <a:r>
              <a:rPr lang="es-MX" b="1" dirty="0">
                <a:solidFill>
                  <a:srgbClr val="002060"/>
                </a:solidFill>
                <a:latin typeface="Roboto"/>
              </a:rPr>
              <a:t>Boeing 717-200 </a:t>
            </a:r>
            <a:r>
              <a:rPr lang="es-MX" b="1" dirty="0" smtClean="0">
                <a:solidFill>
                  <a:srgbClr val="002060"/>
                </a:solidFill>
                <a:latin typeface="Roboto"/>
              </a:rPr>
              <a:t>RR BR715 </a:t>
            </a:r>
            <a:r>
              <a:rPr lang="es-MX" b="1" dirty="0" err="1" smtClean="0">
                <a:solidFill>
                  <a:srgbClr val="002060"/>
                </a:solidFill>
                <a:latin typeface="Roboto"/>
              </a:rPr>
              <a:t>TakeOff</a:t>
            </a:r>
            <a:endParaRPr lang="es-MX" b="1" i="0" dirty="0">
              <a:solidFill>
                <a:srgbClr val="002060"/>
              </a:solidFill>
              <a:effectLst/>
              <a:latin typeface="Roboto"/>
            </a:endParaRPr>
          </a:p>
        </p:txBody>
      </p:sp>
      <p:pic>
        <p:nvPicPr>
          <p:cNvPr id="13" name="Imagen 12"/>
          <p:cNvPicPr>
            <a:picLocks noChangeAspect="1"/>
          </p:cNvPicPr>
          <p:nvPr/>
        </p:nvPicPr>
        <p:blipFill>
          <a:blip r:embed="rId8"/>
          <a:stretch>
            <a:fillRect/>
          </a:stretch>
        </p:blipFill>
        <p:spPr>
          <a:xfrm>
            <a:off x="8080483" y="1001914"/>
            <a:ext cx="3799228" cy="2599913"/>
          </a:xfrm>
          <a:prstGeom prst="rect">
            <a:avLst/>
          </a:prstGeom>
        </p:spPr>
      </p:pic>
      <p:sp>
        <p:nvSpPr>
          <p:cNvPr id="16" name="CuadroTexto 15"/>
          <p:cNvSpPr txBox="1"/>
          <p:nvPr/>
        </p:nvSpPr>
        <p:spPr>
          <a:xfrm>
            <a:off x="8553732" y="166173"/>
            <a:ext cx="2524264" cy="646331"/>
          </a:xfrm>
          <a:prstGeom prst="rect">
            <a:avLst/>
          </a:prstGeom>
          <a:noFill/>
        </p:spPr>
        <p:txBody>
          <a:bodyPr wrap="square" rtlCol="0">
            <a:spAutoFit/>
          </a:bodyPr>
          <a:lstStyle/>
          <a:p>
            <a:r>
              <a:rPr lang="es-ES_tradnl" sz="3600" b="1" dirty="0" smtClean="0">
                <a:solidFill>
                  <a:srgbClr val="002060"/>
                </a:solidFill>
              </a:rPr>
              <a:t>RR BR 715</a:t>
            </a:r>
            <a:endParaRPr lang="es-MX" sz="3600" b="1" dirty="0">
              <a:solidFill>
                <a:srgbClr val="002060"/>
              </a:solidFill>
            </a:endParaRPr>
          </a:p>
        </p:txBody>
      </p:sp>
      <p:sp>
        <p:nvSpPr>
          <p:cNvPr id="15" name="Rectángulo 14">
            <a:hlinkClick r:id="rId9"/>
          </p:cNvPr>
          <p:cNvSpPr/>
          <p:nvPr/>
        </p:nvSpPr>
        <p:spPr>
          <a:xfrm>
            <a:off x="3740185" y="1408048"/>
            <a:ext cx="4078037" cy="646331"/>
          </a:xfrm>
          <a:prstGeom prst="rect">
            <a:avLst/>
          </a:prstGeom>
        </p:spPr>
        <p:txBody>
          <a:bodyPr wrap="square">
            <a:spAutoFit/>
          </a:bodyPr>
          <a:lstStyle/>
          <a:p>
            <a:r>
              <a:rPr lang="en-US" b="1" dirty="0" smtClean="0">
                <a:solidFill>
                  <a:srgbClr val="002060"/>
                </a:solidFill>
                <a:latin typeface="Roboto"/>
              </a:rPr>
              <a:t>MD81 </a:t>
            </a:r>
            <a:r>
              <a:rPr lang="en-US" b="1" dirty="0">
                <a:solidFill>
                  <a:srgbClr val="002060"/>
                </a:solidFill>
                <a:latin typeface="Roboto"/>
              </a:rPr>
              <a:t>,MD82, MD 83, MD 87 and </a:t>
            </a:r>
            <a:r>
              <a:rPr lang="en-US" b="1" dirty="0" smtClean="0">
                <a:solidFill>
                  <a:srgbClr val="002060"/>
                </a:solidFill>
                <a:latin typeface="Roboto"/>
              </a:rPr>
              <a:t>B717  (JT8D 7 RR BR715</a:t>
            </a:r>
            <a:endParaRPr lang="en-US" b="1" i="0" dirty="0">
              <a:solidFill>
                <a:srgbClr val="002060"/>
              </a:solidFill>
              <a:effectLst/>
              <a:latin typeface="Roboto"/>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hlinkClick r:id="rId1"/>
          </p:cNvPr>
          <p:cNvSpPr/>
          <p:nvPr/>
        </p:nvSpPr>
        <p:spPr>
          <a:xfrm>
            <a:off x="3812345" y="2511462"/>
            <a:ext cx="8290561" cy="369332"/>
          </a:xfrm>
          <a:prstGeom prst="rect">
            <a:avLst/>
          </a:prstGeom>
        </p:spPr>
        <p:txBody>
          <a:bodyPr wrap="square">
            <a:spAutoFit/>
          </a:bodyPr>
          <a:lstStyle/>
          <a:p>
            <a:r>
              <a:rPr lang="en-US" b="1" dirty="0" smtClean="0">
                <a:solidFill>
                  <a:srgbClr val="002060"/>
                </a:solidFill>
                <a:latin typeface="Roboto"/>
              </a:rPr>
              <a:t>*The </a:t>
            </a:r>
            <a:r>
              <a:rPr lang="en-US" b="1" dirty="0">
                <a:solidFill>
                  <a:srgbClr val="002060"/>
                </a:solidFill>
                <a:latin typeface="Roboto"/>
              </a:rPr>
              <a:t>Ultimate 777 Engine Comparison Video!!! Choose Your Favorite!!!</a:t>
            </a:r>
            <a:endParaRPr lang="en-US" b="1" i="0" dirty="0">
              <a:solidFill>
                <a:srgbClr val="002060"/>
              </a:solidFill>
              <a:effectLst/>
              <a:latin typeface="Roboto"/>
            </a:endParaRPr>
          </a:p>
        </p:txBody>
      </p:sp>
      <p:pic>
        <p:nvPicPr>
          <p:cNvPr id="10242" name="Picture 2" descr="Resultado de imagen para b7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114" y="219132"/>
            <a:ext cx="3543231" cy="1901534"/>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562710" y="174887"/>
            <a:ext cx="1603716" cy="646331"/>
          </a:xfrm>
          <a:prstGeom prst="rect">
            <a:avLst/>
          </a:prstGeom>
          <a:noFill/>
        </p:spPr>
        <p:txBody>
          <a:bodyPr wrap="square" rtlCol="0">
            <a:spAutoFit/>
          </a:bodyPr>
          <a:lstStyle/>
          <a:p>
            <a:r>
              <a:rPr lang="es-ES_tradnl" sz="3600" b="1" dirty="0" smtClean="0">
                <a:solidFill>
                  <a:srgbClr val="002060"/>
                </a:solidFill>
              </a:rPr>
              <a:t>B777</a:t>
            </a:r>
            <a:endParaRPr lang="es-MX" sz="3600" b="1" dirty="0">
              <a:solidFill>
                <a:srgbClr val="002060"/>
              </a:solidFill>
            </a:endParaRPr>
          </a:p>
        </p:txBody>
      </p:sp>
      <p:pic>
        <p:nvPicPr>
          <p:cNvPr id="11266" name="Picture 2" descr="Resultado de imagen para ge 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2850" y="4219414"/>
            <a:ext cx="2340123" cy="2340123"/>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p:cNvSpPr txBox="1"/>
          <p:nvPr/>
        </p:nvSpPr>
        <p:spPr>
          <a:xfrm>
            <a:off x="281502" y="3643952"/>
            <a:ext cx="11310276" cy="646331"/>
          </a:xfrm>
          <a:prstGeom prst="rect">
            <a:avLst/>
          </a:prstGeom>
          <a:noFill/>
        </p:spPr>
        <p:txBody>
          <a:bodyPr wrap="square" rtlCol="0">
            <a:spAutoFit/>
          </a:bodyPr>
          <a:lstStyle/>
          <a:p>
            <a:r>
              <a:rPr lang="es-ES_tradnl" sz="3600" b="1" dirty="0" smtClean="0">
                <a:solidFill>
                  <a:srgbClr val="002060"/>
                </a:solidFill>
              </a:rPr>
              <a:t>PW4000                       RR Trent800                                GE 90  </a:t>
            </a:r>
            <a:endParaRPr lang="es-MX" sz="3600" b="1" dirty="0">
              <a:solidFill>
                <a:srgbClr val="002060"/>
              </a:solidFill>
            </a:endParaRPr>
          </a:p>
        </p:txBody>
      </p:sp>
      <p:pic>
        <p:nvPicPr>
          <p:cNvPr id="5" name="Imagen 4"/>
          <p:cNvPicPr>
            <a:picLocks noChangeAspect="1"/>
          </p:cNvPicPr>
          <p:nvPr/>
        </p:nvPicPr>
        <p:blipFill>
          <a:blip r:embed="rId4"/>
          <a:stretch>
            <a:fillRect/>
          </a:stretch>
        </p:blipFill>
        <p:spPr>
          <a:xfrm>
            <a:off x="562710" y="4367629"/>
            <a:ext cx="2670370" cy="1797873"/>
          </a:xfrm>
          <a:prstGeom prst="rect">
            <a:avLst/>
          </a:prstGeom>
        </p:spPr>
      </p:pic>
      <p:pic>
        <p:nvPicPr>
          <p:cNvPr id="11270" name="Picture 6" descr="Resultado de imagen para rr trent 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42571" y="4344987"/>
            <a:ext cx="3238500" cy="21621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hlinkClick r:id="rId1"/>
          </p:cNvPr>
          <p:cNvPicPr>
            <a:picLocks noChangeAspect="1"/>
          </p:cNvPicPr>
          <p:nvPr/>
        </p:nvPicPr>
        <p:blipFill>
          <a:blip r:embed="rId2"/>
          <a:stretch>
            <a:fillRect/>
          </a:stretch>
        </p:blipFill>
        <p:spPr>
          <a:xfrm>
            <a:off x="353673" y="450166"/>
            <a:ext cx="5289452" cy="1463040"/>
          </a:xfrm>
          <a:prstGeom prst="rect">
            <a:avLst/>
          </a:prstGeom>
        </p:spPr>
      </p:pic>
      <p:pic>
        <p:nvPicPr>
          <p:cNvPr id="2" name="Imagen 1">
            <a:hlinkClick r:id="rId3"/>
          </p:cNvPr>
          <p:cNvPicPr>
            <a:picLocks noChangeAspect="1"/>
          </p:cNvPicPr>
          <p:nvPr/>
        </p:nvPicPr>
        <p:blipFill>
          <a:blip r:embed="rId4"/>
          <a:stretch>
            <a:fillRect/>
          </a:stretch>
        </p:blipFill>
        <p:spPr>
          <a:xfrm>
            <a:off x="4403335" y="2166425"/>
            <a:ext cx="4229852" cy="1622767"/>
          </a:xfrm>
          <a:prstGeom prst="rect">
            <a:avLst/>
          </a:prstGeom>
        </p:spPr>
      </p:pic>
      <p:pic>
        <p:nvPicPr>
          <p:cNvPr id="3" name="Imagen 2">
            <a:hlinkClick r:id="rId5"/>
          </p:cNvPr>
          <p:cNvPicPr>
            <a:picLocks noChangeAspect="1"/>
          </p:cNvPicPr>
          <p:nvPr/>
        </p:nvPicPr>
        <p:blipFill>
          <a:blip r:embed="rId6"/>
          <a:stretch>
            <a:fillRect/>
          </a:stretch>
        </p:blipFill>
        <p:spPr>
          <a:xfrm>
            <a:off x="6650819" y="211015"/>
            <a:ext cx="5299232" cy="1603717"/>
          </a:xfrm>
          <a:prstGeom prst="rect">
            <a:avLst/>
          </a:prstGeom>
        </p:spPr>
      </p:pic>
      <p:pic>
        <p:nvPicPr>
          <p:cNvPr id="8" name="Imagen 7">
            <a:hlinkClick r:id="rId7"/>
          </p:cNvPr>
          <p:cNvPicPr>
            <a:picLocks noChangeAspect="1"/>
          </p:cNvPicPr>
          <p:nvPr/>
        </p:nvPicPr>
        <p:blipFill>
          <a:blip r:embed="rId8"/>
          <a:stretch>
            <a:fillRect/>
          </a:stretch>
        </p:blipFill>
        <p:spPr>
          <a:xfrm>
            <a:off x="564689" y="4351900"/>
            <a:ext cx="5453551" cy="1709157"/>
          </a:xfrm>
          <a:prstGeom prst="rect">
            <a:avLst/>
          </a:prstGeom>
        </p:spPr>
      </p:pic>
      <p:pic>
        <p:nvPicPr>
          <p:cNvPr id="9218" name="Picture 2" descr="Resultado de imagen para IAE V2500">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54756" y="4351900"/>
            <a:ext cx="3316864" cy="22134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hlinkClick r:id="rId1"/>
          </p:cNvPr>
          <p:cNvSpPr/>
          <p:nvPr/>
        </p:nvSpPr>
        <p:spPr>
          <a:xfrm>
            <a:off x="503418" y="1263561"/>
            <a:ext cx="5835765" cy="369332"/>
          </a:xfrm>
          <a:prstGeom prst="rect">
            <a:avLst/>
          </a:prstGeom>
        </p:spPr>
        <p:txBody>
          <a:bodyPr wrap="none">
            <a:spAutoFit/>
          </a:bodyPr>
          <a:lstStyle/>
          <a:p>
            <a:r>
              <a:rPr lang="en-US" b="1" dirty="0">
                <a:solidFill>
                  <a:srgbClr val="00B050"/>
                </a:solidFill>
                <a:latin typeface="Roboto"/>
              </a:rPr>
              <a:t>What is reverse thrust? Explained by CAPTAIN JOE</a:t>
            </a:r>
            <a:endParaRPr lang="en-US" b="1" i="0" dirty="0">
              <a:solidFill>
                <a:srgbClr val="00B050"/>
              </a:solidFill>
              <a:effectLst/>
              <a:latin typeface="Roboto"/>
            </a:endParaRPr>
          </a:p>
        </p:txBody>
      </p:sp>
      <p:sp>
        <p:nvSpPr>
          <p:cNvPr id="2" name="Rectángulo 1">
            <a:hlinkClick r:id="rId2"/>
          </p:cNvPr>
          <p:cNvSpPr/>
          <p:nvPr/>
        </p:nvSpPr>
        <p:spPr>
          <a:xfrm>
            <a:off x="503419" y="1936038"/>
            <a:ext cx="6305344" cy="369332"/>
          </a:xfrm>
          <a:prstGeom prst="rect">
            <a:avLst/>
          </a:prstGeom>
        </p:spPr>
        <p:txBody>
          <a:bodyPr wrap="square">
            <a:spAutoFit/>
          </a:bodyPr>
          <a:lstStyle/>
          <a:p>
            <a:r>
              <a:rPr lang="en-US" b="1" dirty="0">
                <a:solidFill>
                  <a:srgbClr val="00B050"/>
                </a:solidFill>
                <a:latin typeface="Roboto"/>
              </a:rPr>
              <a:t>Reverse thrust - up close and </a:t>
            </a:r>
            <a:r>
              <a:rPr lang="en-US" b="1" dirty="0" smtClean="0">
                <a:solidFill>
                  <a:srgbClr val="00B050"/>
                </a:solidFill>
                <a:latin typeface="Roboto"/>
              </a:rPr>
              <a:t>personal </a:t>
            </a:r>
            <a:endParaRPr lang="en-US" b="1" i="0" dirty="0">
              <a:solidFill>
                <a:srgbClr val="00B050"/>
              </a:solidFill>
              <a:effectLst/>
              <a:latin typeface="Roboto"/>
            </a:endParaRPr>
          </a:p>
        </p:txBody>
      </p:sp>
      <p:sp>
        <p:nvSpPr>
          <p:cNvPr id="3" name="Rectángulo 2">
            <a:hlinkClick r:id="rId3"/>
          </p:cNvPr>
          <p:cNvSpPr/>
          <p:nvPr/>
        </p:nvSpPr>
        <p:spPr>
          <a:xfrm>
            <a:off x="503419" y="2748391"/>
            <a:ext cx="6566895" cy="369332"/>
          </a:xfrm>
          <a:prstGeom prst="rect">
            <a:avLst/>
          </a:prstGeom>
        </p:spPr>
        <p:txBody>
          <a:bodyPr wrap="square">
            <a:spAutoFit/>
          </a:bodyPr>
          <a:lstStyle/>
          <a:p>
            <a:r>
              <a:rPr lang="es-MX" b="1" dirty="0" err="1">
                <a:solidFill>
                  <a:srgbClr val="00B050"/>
                </a:solidFill>
                <a:latin typeface="Roboto"/>
              </a:rPr>
              <a:t>Engine</a:t>
            </a:r>
            <a:r>
              <a:rPr lang="es-MX" b="1" dirty="0">
                <a:solidFill>
                  <a:srgbClr val="00B050"/>
                </a:solidFill>
                <a:latin typeface="Roboto"/>
              </a:rPr>
              <a:t> reverse </a:t>
            </a:r>
            <a:r>
              <a:rPr lang="es-MX" b="1" dirty="0" err="1" smtClean="0">
                <a:solidFill>
                  <a:srgbClr val="00B050"/>
                </a:solidFill>
                <a:latin typeface="Roboto"/>
              </a:rPr>
              <a:t>thrust</a:t>
            </a:r>
            <a:r>
              <a:rPr lang="es-MX" b="1" dirty="0" smtClean="0">
                <a:solidFill>
                  <a:srgbClr val="00B050"/>
                </a:solidFill>
                <a:latin typeface="Roboto"/>
              </a:rPr>
              <a:t> B738 Test</a:t>
            </a:r>
            <a:endParaRPr lang="es-MX" b="1" i="0" dirty="0">
              <a:solidFill>
                <a:srgbClr val="00B050"/>
              </a:solidFill>
              <a:effectLst/>
              <a:latin typeface="Roboto"/>
            </a:endParaRPr>
          </a:p>
        </p:txBody>
      </p:sp>
      <p:sp>
        <p:nvSpPr>
          <p:cNvPr id="9" name="Rectángulo 8">
            <a:hlinkClick r:id="rId4"/>
          </p:cNvPr>
          <p:cNvSpPr/>
          <p:nvPr/>
        </p:nvSpPr>
        <p:spPr>
          <a:xfrm>
            <a:off x="503418" y="3560744"/>
            <a:ext cx="9934809" cy="369332"/>
          </a:xfrm>
          <a:prstGeom prst="rect">
            <a:avLst/>
          </a:prstGeom>
        </p:spPr>
        <p:txBody>
          <a:bodyPr wrap="square">
            <a:spAutoFit/>
          </a:bodyPr>
          <a:lstStyle/>
          <a:p>
            <a:r>
              <a:rPr lang="es-MX" b="1" dirty="0" err="1">
                <a:solidFill>
                  <a:srgbClr val="00B050"/>
                </a:solidFill>
                <a:latin typeface="Roboto"/>
              </a:rPr>
              <a:t>WestJet</a:t>
            </a:r>
            <a:r>
              <a:rPr lang="es-MX" b="1" dirty="0">
                <a:solidFill>
                  <a:srgbClr val="00B050"/>
                </a:solidFill>
                <a:latin typeface="Roboto"/>
              </a:rPr>
              <a:t> Boeing 737-200 reverse </a:t>
            </a:r>
            <a:r>
              <a:rPr lang="es-MX" b="1" dirty="0" err="1">
                <a:solidFill>
                  <a:srgbClr val="00B050"/>
                </a:solidFill>
                <a:latin typeface="Roboto"/>
              </a:rPr>
              <a:t>thrust</a:t>
            </a:r>
            <a:r>
              <a:rPr lang="es-MX" b="1" dirty="0">
                <a:solidFill>
                  <a:srgbClr val="00B050"/>
                </a:solidFill>
                <a:latin typeface="Roboto"/>
              </a:rPr>
              <a:t> </a:t>
            </a:r>
            <a:r>
              <a:rPr lang="es-MX" b="1" dirty="0" err="1">
                <a:solidFill>
                  <a:srgbClr val="00B050"/>
                </a:solidFill>
                <a:latin typeface="Roboto"/>
              </a:rPr>
              <a:t>landing</a:t>
            </a:r>
            <a:r>
              <a:rPr lang="es-MX" b="1" dirty="0">
                <a:solidFill>
                  <a:srgbClr val="00B050"/>
                </a:solidFill>
                <a:latin typeface="Roboto"/>
              </a:rPr>
              <a:t> in </a:t>
            </a:r>
            <a:r>
              <a:rPr lang="es-MX" b="1" dirty="0" err="1">
                <a:solidFill>
                  <a:srgbClr val="00B050"/>
                </a:solidFill>
                <a:latin typeface="Roboto"/>
              </a:rPr>
              <a:t>Comox</a:t>
            </a:r>
            <a:r>
              <a:rPr lang="es-MX" b="1" dirty="0">
                <a:solidFill>
                  <a:srgbClr val="00B050"/>
                </a:solidFill>
                <a:latin typeface="Roboto"/>
              </a:rPr>
              <a:t> YQQ</a:t>
            </a:r>
            <a:endParaRPr lang="es-MX" b="1" i="0" dirty="0">
              <a:solidFill>
                <a:srgbClr val="00B050"/>
              </a:solidFill>
              <a:effectLst/>
              <a:latin typeface="Roboto"/>
            </a:endParaRPr>
          </a:p>
        </p:txBody>
      </p:sp>
      <p:sp>
        <p:nvSpPr>
          <p:cNvPr id="10" name="CuadroTexto 9"/>
          <p:cNvSpPr txBox="1"/>
          <p:nvPr/>
        </p:nvSpPr>
        <p:spPr>
          <a:xfrm>
            <a:off x="4149970" y="311332"/>
            <a:ext cx="4594400" cy="707886"/>
          </a:xfrm>
          <a:prstGeom prst="rect">
            <a:avLst/>
          </a:prstGeom>
          <a:noFill/>
        </p:spPr>
        <p:txBody>
          <a:bodyPr wrap="square" rtlCol="0">
            <a:spAutoFit/>
          </a:bodyPr>
          <a:lstStyle/>
          <a:p>
            <a:r>
              <a:rPr lang="es-ES_tradnl" sz="4000" b="1" dirty="0" smtClean="0">
                <a:solidFill>
                  <a:srgbClr val="002060"/>
                </a:solidFill>
              </a:rPr>
              <a:t>REVERSE THRUST</a:t>
            </a:r>
            <a:endParaRPr lang="es-MX" sz="4000" b="1" dirty="0">
              <a:solidFill>
                <a:srgbClr val="002060"/>
              </a:solidFill>
            </a:endParaRPr>
          </a:p>
        </p:txBody>
      </p:sp>
      <p:sp>
        <p:nvSpPr>
          <p:cNvPr id="11" name="Rectángulo 10">
            <a:hlinkClick r:id="rId5"/>
          </p:cNvPr>
          <p:cNvSpPr/>
          <p:nvPr/>
        </p:nvSpPr>
        <p:spPr>
          <a:xfrm>
            <a:off x="503418" y="4477564"/>
            <a:ext cx="3570208" cy="369332"/>
          </a:xfrm>
          <a:prstGeom prst="rect">
            <a:avLst/>
          </a:prstGeom>
        </p:spPr>
        <p:txBody>
          <a:bodyPr wrap="none">
            <a:spAutoFit/>
          </a:bodyPr>
          <a:lstStyle/>
          <a:p>
            <a:r>
              <a:rPr lang="en-US" b="1" dirty="0">
                <a:solidFill>
                  <a:srgbClr val="00B050"/>
                </a:solidFill>
                <a:latin typeface="Roboto"/>
              </a:rPr>
              <a:t>Heavy thrust reverse when wet</a:t>
            </a:r>
            <a:endParaRPr lang="en-US" b="1" i="0" dirty="0">
              <a:solidFill>
                <a:srgbClr val="00B050"/>
              </a:solidFill>
              <a:effectLst/>
              <a:latin typeface="Roboto"/>
            </a:endParaRPr>
          </a:p>
        </p:txBody>
      </p:sp>
      <p:sp>
        <p:nvSpPr>
          <p:cNvPr id="12" name="Rectángulo 11">
            <a:hlinkClick r:id="rId6"/>
          </p:cNvPr>
          <p:cNvSpPr/>
          <p:nvPr/>
        </p:nvSpPr>
        <p:spPr>
          <a:xfrm>
            <a:off x="503418" y="5000784"/>
            <a:ext cx="3775393" cy="369332"/>
          </a:xfrm>
          <a:prstGeom prst="rect">
            <a:avLst/>
          </a:prstGeom>
        </p:spPr>
        <p:txBody>
          <a:bodyPr wrap="none">
            <a:spAutoFit/>
          </a:bodyPr>
          <a:lstStyle/>
          <a:p>
            <a:r>
              <a:rPr lang="en-US" b="1" dirty="0">
                <a:solidFill>
                  <a:srgbClr val="00B050"/>
                </a:solidFill>
                <a:latin typeface="Roboto"/>
              </a:rPr>
              <a:t>MD80 Reverses Thrust in the air!</a:t>
            </a:r>
            <a:endParaRPr lang="en-US" b="1" i="0" dirty="0">
              <a:solidFill>
                <a:srgbClr val="00B050"/>
              </a:solidFill>
              <a:effectLst/>
              <a:latin typeface="Roboto"/>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 bandas">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TM03090430[[fn=Con bandas]]</Template>
  <TotalTime>0</TotalTime>
  <Words>10743</Words>
  <Application>WPS Presentation</Application>
  <PresentationFormat>Panorámica</PresentationFormat>
  <Paragraphs>100</Paragraphs>
  <Slides>17</Slides>
  <Notes>0</Notes>
  <HiddenSlides>0</HiddenSlides>
  <MMClips>0</MMClips>
  <ScaleCrop>false</ScaleCrop>
  <HeadingPairs>
    <vt:vector size="4" baseType="variant">
      <vt:variant>
        <vt:lpstr>主题</vt:lpstr>
      </vt:variant>
      <vt:variant>
        <vt:i4>1</vt:i4>
      </vt:variant>
      <vt:variant>
        <vt:lpstr>幻灯片标题</vt:lpstr>
      </vt:variant>
      <vt:variant>
        <vt:i4>17</vt:i4>
      </vt:variant>
    </vt:vector>
  </HeadingPairs>
  <TitlesOfParts>
    <vt:vector size="18" baseType="lpstr">
      <vt:lpstr>Con bandas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19</cp:revision>
  <dcterms:created xsi:type="dcterms:W3CDTF">2017-10-09T01:49:00Z</dcterms:created>
  <dcterms:modified xsi:type="dcterms:W3CDTF">2017-10-09T05:25:44Z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2058-10.1.0.5674</vt:lpwstr>
  </property>
</Properties>
</file>