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10/1/2017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10/1/2017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796027F-7875-4030-9381-8BD8C4F21935}" type="datetimeFigureOut">
              <a:rPr lang="en-US" dirty="0"/>
              <a:t>10/1/2017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10/1/2017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10/1/2017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10/1/2017</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10/1/2017</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7" name="Date Placeholder 4"/>
          <p:cNvSpPr>
            <a:spLocks noGrp="1"/>
          </p:cNvSpPr>
          <p:nvPr>
            <p:ph type="dt" sz="half" idx="10"/>
          </p:nvPr>
        </p:nvSpPr>
        <p:spPr/>
        <p:txBody>
          <a:bodyPr/>
          <a:lstStyle/>
          <a:p>
            <a:fld id="{4509A250-FF31-4206-8172-F9D3106AACB1}" type="datetimeFigureOut">
              <a:rPr lang="en-US" dirty="0"/>
              <a:t>10/1/2017</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509A250-FF31-4206-8172-F9D3106AACB1}" type="datetimeFigureOut">
              <a:rPr lang="en-US" dirty="0"/>
              <a:t>10/1/2017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509A250-FF31-4206-8172-F9D3106AACB1}" type="datetimeFigureOut">
              <a:rPr lang="en-US" dirty="0"/>
              <a:t>10/1/2017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10/1/2017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smtClean="0"/>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smtClean="0"/>
              <a:t>Haga clic para modificar el estilo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10/1/2017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10/1/2017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10/1/2017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10/1/2017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10/1/2017</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manualvuelo.com/SIF/SIF36.html#364_carburador" TargetMode="External"/><Relationship Id="rId2" Type="http://schemas.openxmlformats.org/officeDocument/2006/relationships/hyperlink" Target="http://www.manualvuelo.com/SIF/SIF36.html#362_depositos" TargetMode="External"/><Relationship Id="rId1" Type="http://schemas.openxmlformats.org/officeDocument/2006/relationships/slideLayout" Target="../slideLayouts/slideLayout1.xml"/><Relationship Id="rId5" Type="http://schemas.openxmlformats.org/officeDocument/2006/relationships/image" Target="../media/image6.gif"/><Relationship Id="rId4" Type="http://schemas.openxmlformats.org/officeDocument/2006/relationships/hyperlink" Target="http://www.manualvuelo.com/SIF/SIF36.html#365_inyeccion"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manualvuelo.com/SIF/SIF36.html#366_detonacion" TargetMode="External"/><Relationship Id="rId2" Type="http://schemas.openxmlformats.org/officeDocument/2006/relationships/hyperlink" Target="http://www.manualvuelo.com/SIF/SIF31.html#311_mot_piston"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hyperlink" Target="http://www.manualvuelo.com/SIF/SIF36.html#365_inyeccion"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manualvuelo.com/PBV/PBV12.html#121_Bernoulli." TargetMode="External"/><Relationship Id="rId2" Type="http://schemas.openxmlformats.org/officeDocument/2006/relationships/hyperlink" Target="http://www.manualvuelo.com/PBV/PBV12.html#122_Venturi."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s://www.youtube.com/watch?v=F4ej95JPKYg" TargetMode="External"/><Relationship Id="rId3" Type="http://schemas.openxmlformats.org/officeDocument/2006/relationships/hyperlink" Target="https://www.youtube.com/watch?v=5TVk72FiG_s" TargetMode="External"/><Relationship Id="rId7" Type="http://schemas.openxmlformats.org/officeDocument/2006/relationships/hyperlink" Target="https://www.youtube.com/watch?v=QT3JzF_IR-Y" TargetMode="External"/><Relationship Id="rId12" Type="http://schemas.openxmlformats.org/officeDocument/2006/relationships/hyperlink" Target="https://www.youtube.com/watch?v=rya4YFDpsPs" TargetMode="External"/><Relationship Id="rId2" Type="http://schemas.openxmlformats.org/officeDocument/2006/relationships/hyperlink" Target="https://www.youtube.com/watch?v=Uz1bj99npOU" TargetMode="External"/><Relationship Id="rId1" Type="http://schemas.openxmlformats.org/officeDocument/2006/relationships/slideLayout" Target="../slideLayouts/slideLayout2.xml"/><Relationship Id="rId6" Type="http://schemas.openxmlformats.org/officeDocument/2006/relationships/hyperlink" Target="https://www.youtube.com/watch?v=LTVyw3jklQ4" TargetMode="External"/><Relationship Id="rId11" Type="http://schemas.openxmlformats.org/officeDocument/2006/relationships/hyperlink" Target="https://www.youtube.com/watch?v=dUhJZ-IA00Y" TargetMode="External"/><Relationship Id="rId5" Type="http://schemas.openxmlformats.org/officeDocument/2006/relationships/hyperlink" Target="https://www.youtube.com/watch?v=Cy3HnP6nf0c&amp;t=209s" TargetMode="External"/><Relationship Id="rId10" Type="http://schemas.openxmlformats.org/officeDocument/2006/relationships/hyperlink" Target="https://www.youtube.com/watch?v=mP9ZkY-xdYc" TargetMode="External"/><Relationship Id="rId4" Type="http://schemas.openxmlformats.org/officeDocument/2006/relationships/hyperlink" Target="https://www.youtube.com/watch?v=YWBLqBaODF0" TargetMode="External"/><Relationship Id="rId9" Type="http://schemas.openxmlformats.org/officeDocument/2006/relationships/hyperlink" Target="https://www.youtube.com/watch?v=m5q0UsM1l3o"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QngtNp34Az8&amp;t=914s" TargetMode="External"/><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hyperlink" Target="https://www.youtube.com/watch?v=M18mgFf8iQI" TargetMode="External"/><Relationship Id="rId4" Type="http://schemas.openxmlformats.org/officeDocument/2006/relationships/hyperlink" Target="https://www.youtube.com/watch?v=4f61xzaPUm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245107" y="359927"/>
            <a:ext cx="8825658" cy="861420"/>
          </a:xfrm>
        </p:spPr>
        <p:txBody>
          <a:bodyPr>
            <a:normAutofit/>
          </a:bodyPr>
          <a:lstStyle/>
          <a:p>
            <a:pPr algn="ctr"/>
            <a:r>
              <a:rPr lang="es-ES_tradnl" sz="4000" dirty="0" smtClean="0"/>
              <a:t>COMBUSTIBLES</a:t>
            </a:r>
            <a:endParaRPr lang="es-MX" sz="4000" dirty="0"/>
          </a:p>
        </p:txBody>
      </p:sp>
      <p:graphicFrame>
        <p:nvGraphicFramePr>
          <p:cNvPr id="4" name="Tabla 3"/>
          <p:cNvGraphicFramePr>
            <a:graphicFrameLocks noGrp="1"/>
          </p:cNvGraphicFramePr>
          <p:nvPr>
            <p:extLst>
              <p:ext uri="{D42A27DB-BD31-4B8C-83A1-F6EECF244321}">
                <p14:modId xmlns:p14="http://schemas.microsoft.com/office/powerpoint/2010/main" val="3955327960"/>
              </p:ext>
            </p:extLst>
          </p:nvPr>
        </p:nvGraphicFramePr>
        <p:xfrm>
          <a:off x="353615" y="1221347"/>
          <a:ext cx="5905517" cy="5486400"/>
        </p:xfrm>
        <a:graphic>
          <a:graphicData uri="http://schemas.openxmlformats.org/drawingml/2006/table">
            <a:tbl>
              <a:tblPr/>
              <a:tblGrid>
                <a:gridCol w="5905517"/>
              </a:tblGrid>
              <a:tr h="5140816">
                <a:tc>
                  <a:txBody>
                    <a:bodyPr/>
                    <a:lstStyle/>
                    <a:p>
                      <a:pPr algn="just">
                        <a:lnSpc>
                          <a:spcPct val="150000"/>
                        </a:lnSpc>
                      </a:pPr>
                      <a:r>
                        <a:rPr lang="es-MX" sz="1600" b="1" dirty="0" smtClean="0">
                          <a:solidFill>
                            <a:srgbClr val="990000"/>
                          </a:solidFill>
                          <a:effectLst/>
                          <a:latin typeface="Verdana" panose="020B0604030504040204" pitchFamily="34" charset="0"/>
                        </a:rPr>
                        <a:t>COMBUSTIBLE.</a:t>
                      </a:r>
                      <a:endParaRPr lang="es-MX" sz="1600" b="1" dirty="0">
                        <a:solidFill>
                          <a:srgbClr val="990000"/>
                        </a:solidFill>
                        <a:effectLst/>
                        <a:latin typeface="Verdana" panose="020B0604030504040204" pitchFamily="34" charset="0"/>
                      </a:endParaRPr>
                    </a:p>
                    <a:p>
                      <a:pPr algn="just">
                        <a:lnSpc>
                          <a:spcPct val="150000"/>
                        </a:lnSpc>
                      </a:pPr>
                      <a:r>
                        <a:rPr lang="es-MX" sz="1600" dirty="0">
                          <a:effectLst/>
                          <a:latin typeface="Verdana" panose="020B0604030504040204" pitchFamily="34" charset="0"/>
                        </a:rPr>
                        <a:t>La energía que propulsa a un avión, independientemente del tipo de motor utilizado, se obtiene a partir de la conversión de la energía química contenida en el combustible a energía mecánica, es decir quemando combustible. Por tanto, todo avión propulsado por un motor requiere un sistema capaz de almacenar el combustible y transferirlo hasta los dispositivos que lo mezclan con el aire, o lo inyectan en los cilindros o en los quemadores.</a:t>
                      </a:r>
                    </a:p>
                    <a:p>
                      <a:pPr algn="just">
                        <a:lnSpc>
                          <a:spcPct val="150000"/>
                        </a:lnSpc>
                      </a:pPr>
                      <a:r>
                        <a:rPr lang="es-MX" sz="1600" dirty="0">
                          <a:effectLst/>
                          <a:latin typeface="Verdana" panose="020B0604030504040204" pitchFamily="34" charset="0"/>
                        </a:rPr>
                        <a:t>El sistema esta compuesto por </a:t>
                      </a:r>
                      <a:r>
                        <a:rPr lang="es-MX" sz="1600" u="none" strike="noStrike" dirty="0">
                          <a:solidFill>
                            <a:srgbClr val="0000FF"/>
                          </a:solidFill>
                          <a:effectLst/>
                          <a:latin typeface="Verdana" panose="020B0604030504040204" pitchFamily="34" charset="0"/>
                          <a:hlinkClick r:id="rId2"/>
                        </a:rPr>
                        <a:t>depósitos</a:t>
                      </a:r>
                      <a:r>
                        <a:rPr lang="es-MX" sz="1600" dirty="0">
                          <a:effectLst/>
                          <a:latin typeface="Verdana" panose="020B0604030504040204" pitchFamily="34" charset="0"/>
                        </a:rPr>
                        <a:t>, conductos, </a:t>
                      </a:r>
                      <a:r>
                        <a:rPr lang="es-MX" sz="1600" u="none" strike="noStrike" dirty="0">
                          <a:solidFill>
                            <a:srgbClr val="0000FF"/>
                          </a:solidFill>
                          <a:effectLst/>
                          <a:latin typeface="Verdana" panose="020B0604030504040204" pitchFamily="34" charset="0"/>
                          <a:hlinkClick r:id="rId3"/>
                        </a:rPr>
                        <a:t>carburador</a:t>
                      </a:r>
                      <a:r>
                        <a:rPr lang="es-MX" sz="1600" dirty="0">
                          <a:effectLst/>
                          <a:latin typeface="Verdana" panose="020B0604030504040204" pitchFamily="34" charset="0"/>
                        </a:rPr>
                        <a:t> o sistema de </a:t>
                      </a:r>
                      <a:r>
                        <a:rPr lang="es-MX" sz="1600" u="none" strike="noStrike" dirty="0">
                          <a:solidFill>
                            <a:srgbClr val="0000FF"/>
                          </a:solidFill>
                          <a:effectLst/>
                          <a:latin typeface="Verdana" panose="020B0604030504040204" pitchFamily="34" charset="0"/>
                          <a:hlinkClick r:id="rId4"/>
                        </a:rPr>
                        <a:t>inyección</a:t>
                      </a:r>
                      <a:r>
                        <a:rPr lang="es-MX" sz="1600" dirty="0">
                          <a:effectLst/>
                          <a:latin typeface="Verdana" panose="020B0604030504040204" pitchFamily="34" charset="0"/>
                        </a:rPr>
                        <a:t>, instrumentos de medida, y otros dispositivos tales como cebador (primer), mando de mezcla, bomba de combustible, etc...</a:t>
                      </a:r>
                    </a:p>
                  </a:txBody>
                  <a:tcPr marL="0" marR="0" marT="0" marB="0" anchor="ctr">
                    <a:lnL>
                      <a:noFill/>
                    </a:lnL>
                    <a:lnR>
                      <a:noFill/>
                    </a:lnR>
                    <a:lnT>
                      <a:noFill/>
                    </a:lnT>
                    <a:lnB>
                      <a:noFill/>
                    </a:lnB>
                  </a:tcPr>
                </a:tc>
              </a:tr>
            </a:tbl>
          </a:graphicData>
        </a:graphic>
      </p:graphicFrame>
      <p:pic>
        <p:nvPicPr>
          <p:cNvPr id="2050" name="Picture 2" descr="Esquema de sistema de combustib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8801" y="1221347"/>
            <a:ext cx="5371430" cy="5538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9505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245107" y="359927"/>
            <a:ext cx="8825658" cy="861420"/>
          </a:xfrm>
        </p:spPr>
        <p:txBody>
          <a:bodyPr>
            <a:normAutofit/>
          </a:bodyPr>
          <a:lstStyle/>
          <a:p>
            <a:pPr algn="ctr"/>
            <a:r>
              <a:rPr lang="es-ES_tradnl" sz="4000" dirty="0" smtClean="0"/>
              <a:t>COMBUSTIBLES</a:t>
            </a:r>
            <a:endParaRPr lang="es-MX" sz="4000" dirty="0"/>
          </a:p>
        </p:txBody>
      </p:sp>
      <p:sp>
        <p:nvSpPr>
          <p:cNvPr id="5" name="Rectángulo 4"/>
          <p:cNvSpPr/>
          <p:nvPr/>
        </p:nvSpPr>
        <p:spPr>
          <a:xfrm>
            <a:off x="347729" y="1342327"/>
            <a:ext cx="11217499" cy="4524315"/>
          </a:xfrm>
          <a:prstGeom prst="rect">
            <a:avLst/>
          </a:prstGeom>
        </p:spPr>
        <p:txBody>
          <a:bodyPr wrap="square">
            <a:spAutoFit/>
          </a:bodyPr>
          <a:lstStyle/>
          <a:p>
            <a:pPr algn="just"/>
            <a:r>
              <a:rPr lang="es-MX" sz="1600" dirty="0">
                <a:latin typeface="Verdana" panose="020B0604030504040204" pitchFamily="34" charset="0"/>
              </a:rPr>
              <a:t>Los aviones equipados con </a:t>
            </a:r>
            <a:r>
              <a:rPr lang="es-MX" sz="1600" dirty="0">
                <a:latin typeface="Verdana" panose="020B0604030504040204" pitchFamily="34" charset="0"/>
                <a:hlinkClick r:id="rId2"/>
              </a:rPr>
              <a:t>motores de pistón</a:t>
            </a:r>
            <a:r>
              <a:rPr lang="es-MX" sz="1600" dirty="0">
                <a:latin typeface="Verdana" panose="020B0604030504040204" pitchFamily="34" charset="0"/>
              </a:rPr>
              <a:t> utilizan gasolina de aviación, producto líquido, incoloro, volátil e inflamable, compuesto por una mezcla de hidrocarburos, obtenida entre otros productos en el proceso de refino del petróleo, y que arde en combinación con el oxígeno liberando una gran cantidad de </a:t>
            </a:r>
            <a:r>
              <a:rPr lang="es-MX" sz="1600" dirty="0" smtClean="0">
                <a:latin typeface="Verdana" panose="020B0604030504040204" pitchFamily="34" charset="0"/>
              </a:rPr>
              <a:t>energía. Entre </a:t>
            </a:r>
            <a:r>
              <a:rPr lang="es-MX" sz="1600" dirty="0">
                <a:latin typeface="Verdana" panose="020B0604030504040204" pitchFamily="34" charset="0"/>
              </a:rPr>
              <a:t>todas las especificaciones del combustible, tales como densidad, poder calorífico, punto de congelación, etc.. la que más interesa al piloto es el octanaje. El octanaje define el poder </a:t>
            </a:r>
            <a:r>
              <a:rPr lang="es-MX" sz="1600" dirty="0">
                <a:latin typeface="Verdana" panose="020B0604030504040204" pitchFamily="34" charset="0"/>
                <a:hlinkClick r:id="rId3"/>
              </a:rPr>
              <a:t>antidetonante</a:t>
            </a:r>
            <a:r>
              <a:rPr lang="es-MX" sz="1600" dirty="0">
                <a:latin typeface="Verdana" panose="020B0604030504040204" pitchFamily="34" charset="0"/>
              </a:rPr>
              <a:t> de un carburante en relación a una mezcla de hidrocarburos tomada como unidad base, y se expresa con un número denominado número de octano</a:t>
            </a:r>
            <a:r>
              <a:rPr lang="es-MX" sz="1600" dirty="0" smtClean="0">
                <a:latin typeface="Verdana" panose="020B0604030504040204" pitchFamily="34" charset="0"/>
              </a:rPr>
              <a:t>.</a:t>
            </a:r>
          </a:p>
          <a:p>
            <a:pPr algn="just"/>
            <a:endParaRPr lang="es-MX" sz="1600" dirty="0" smtClean="0">
              <a:latin typeface="Verdana" panose="020B0604030504040204" pitchFamily="34" charset="0"/>
            </a:endParaRPr>
          </a:p>
          <a:p>
            <a:pPr algn="just"/>
            <a:r>
              <a:rPr lang="es-MX" sz="1600" dirty="0" smtClean="0">
                <a:latin typeface="Verdana" panose="020B0604030504040204" pitchFamily="34" charset="0"/>
              </a:rPr>
              <a:t>La </a:t>
            </a:r>
            <a:r>
              <a:rPr lang="es-MX" sz="1600" dirty="0">
                <a:latin typeface="Verdana" panose="020B0604030504040204" pitchFamily="34" charset="0"/>
              </a:rPr>
              <a:t>gasolina de aviación se clasifica (lo mismo que la de automóvil) por número de octano o grados, y cada fabricante especifica el grado de combustible a utilizar para ese motor, siendo el más común el denominado 100LL (de color azul). En caso de no poder repostar el combustible recomendado, ocasionalmente se puede utilizar combustible de superior octanaje pero en ningún caso de octanaje inferior. Para facilitar su identificación, los carburantes están teñidos de colores, correspondiendo el rojo al 80/87 octano, azul al 100/130 y púrpura al 115/145. Una característica que aporta seguridad es que si se mezcla combustible de distintos octanajes los colores se anulan entre sí, es decir el combustible se vuelve transparente.</a:t>
            </a:r>
            <a:endParaRPr lang="es-MX" sz="1600" dirty="0" smtClean="0">
              <a:latin typeface="Verdana" panose="020B0604030504040204" pitchFamily="34" charset="0"/>
            </a:endParaRPr>
          </a:p>
          <a:p>
            <a:pPr algn="just"/>
            <a:r>
              <a:rPr lang="es-MX" sz="1600" dirty="0">
                <a:latin typeface="Verdana" panose="020B0604030504040204" pitchFamily="34" charset="0"/>
              </a:rPr>
              <a:t/>
            </a:r>
            <a:br>
              <a:rPr lang="es-MX" sz="1600" dirty="0">
                <a:latin typeface="Verdana" panose="020B0604030504040204" pitchFamily="34" charset="0"/>
              </a:rPr>
            </a:br>
            <a:endParaRPr lang="es-MX" sz="1600" dirty="0">
              <a:latin typeface="Verdana" panose="020B0604030504040204" pitchFamily="34" charset="0"/>
            </a:endParaRPr>
          </a:p>
        </p:txBody>
      </p:sp>
    </p:spTree>
    <p:extLst>
      <p:ext uri="{BB962C8B-B14F-4D97-AF65-F5344CB8AC3E}">
        <p14:creationId xmlns:p14="http://schemas.microsoft.com/office/powerpoint/2010/main" val="3563221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245107" y="359927"/>
            <a:ext cx="8825658" cy="861420"/>
          </a:xfrm>
        </p:spPr>
        <p:txBody>
          <a:bodyPr>
            <a:normAutofit/>
          </a:bodyPr>
          <a:lstStyle/>
          <a:p>
            <a:pPr algn="ctr"/>
            <a:r>
              <a:rPr lang="es-ES_tradnl" sz="4000" dirty="0" smtClean="0"/>
              <a:t>COMBUSTIBLES</a:t>
            </a:r>
            <a:endParaRPr lang="es-MX" sz="4000" dirty="0"/>
          </a:p>
        </p:txBody>
      </p:sp>
      <p:sp>
        <p:nvSpPr>
          <p:cNvPr id="5" name="Rectángulo 4"/>
          <p:cNvSpPr/>
          <p:nvPr/>
        </p:nvSpPr>
        <p:spPr>
          <a:xfrm>
            <a:off x="373487" y="1007476"/>
            <a:ext cx="11217499" cy="2627899"/>
          </a:xfrm>
          <a:prstGeom prst="rect">
            <a:avLst/>
          </a:prstGeom>
        </p:spPr>
        <p:txBody>
          <a:bodyPr wrap="square">
            <a:spAutoFit/>
          </a:bodyPr>
          <a:lstStyle/>
          <a:p>
            <a:pPr algn="just">
              <a:lnSpc>
                <a:spcPct val="150000"/>
              </a:lnSpc>
            </a:pPr>
            <a:r>
              <a:rPr lang="es-MX" sz="1600" dirty="0" smtClean="0">
                <a:latin typeface="Verdana" panose="020B0604030504040204" pitchFamily="34" charset="0"/>
              </a:rPr>
              <a:t>Los </a:t>
            </a:r>
            <a:r>
              <a:rPr lang="es-MX" sz="1600" dirty="0">
                <a:latin typeface="Verdana" panose="020B0604030504040204" pitchFamily="34" charset="0"/>
              </a:rPr>
              <a:t>aviones propulsados </a:t>
            </a:r>
            <a:r>
              <a:rPr lang="es-MX" sz="1600" dirty="0" smtClean="0">
                <a:latin typeface="Verdana" panose="020B0604030504040204" pitchFamily="34" charset="0"/>
              </a:rPr>
              <a:t>motores a reacción (turborreactor</a:t>
            </a:r>
            <a:r>
              <a:rPr lang="es-MX" sz="1600" dirty="0">
                <a:latin typeface="Verdana" panose="020B0604030504040204" pitchFamily="34" charset="0"/>
              </a:rPr>
              <a:t>, turbopropulsor o turbohélice) utilizan queroseno, de propiedades similares a la gasolina, obtenido también en el proceso de refino del petróleo. Con independencia de su graduación, es incoloro o amarillo pálido. Este combustible, específico para motores de turbina, no puede emplearse de ninguna manera en motores de pistón.</a:t>
            </a:r>
          </a:p>
          <a:p>
            <a:pPr algn="just">
              <a:lnSpc>
                <a:spcPct val="150000"/>
              </a:lnSpc>
            </a:pPr>
            <a:r>
              <a:rPr lang="es-MX" sz="1600" dirty="0">
                <a:latin typeface="Verdana" panose="020B0604030504040204" pitchFamily="34" charset="0"/>
              </a:rPr>
              <a:t>Para aumentar el poder antidetonante del combustible, se le solía añadir </a:t>
            </a:r>
            <a:r>
              <a:rPr lang="es-MX" sz="1600" dirty="0" err="1">
                <a:latin typeface="Verdana" panose="020B0604030504040204" pitchFamily="34" charset="0"/>
              </a:rPr>
              <a:t>tetraetilo</a:t>
            </a:r>
            <a:r>
              <a:rPr lang="es-MX" sz="1600" dirty="0">
                <a:latin typeface="Verdana" panose="020B0604030504040204" pitchFamily="34" charset="0"/>
              </a:rPr>
              <a:t> de plomo, pero esta práctica se abandonó en la década de los 80 debido a la toxicidad que producía en los residuos de la combustión. Otros aditivos incluyen a veces detergentes, productos </a:t>
            </a:r>
            <a:r>
              <a:rPr lang="es-MX" sz="1600" dirty="0" err="1">
                <a:latin typeface="Verdana" panose="020B0604030504040204" pitchFamily="34" charset="0"/>
              </a:rPr>
              <a:t>antihielo</a:t>
            </a:r>
            <a:r>
              <a:rPr lang="es-MX" sz="1600" dirty="0">
                <a:latin typeface="Verdana" panose="020B0604030504040204" pitchFamily="34" charset="0"/>
              </a:rPr>
              <a:t>, y antioxidantes.</a:t>
            </a:r>
            <a:endParaRPr lang="es-MX" sz="1600" b="0" i="0" dirty="0">
              <a:effectLst/>
              <a:latin typeface="Verdana" panose="020B0604030504040204" pitchFamily="34" charset="0"/>
            </a:endParaRPr>
          </a:p>
        </p:txBody>
      </p:sp>
    </p:spTree>
    <p:extLst>
      <p:ext uri="{BB962C8B-B14F-4D97-AF65-F5344CB8AC3E}">
        <p14:creationId xmlns:p14="http://schemas.microsoft.com/office/powerpoint/2010/main" val="169786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463638" y="772733"/>
            <a:ext cx="10895527" cy="5584990"/>
          </a:xfrm>
          <a:prstGeom prst="rect">
            <a:avLst/>
          </a:prstGeom>
        </p:spPr>
        <p:txBody>
          <a:bodyPr wrap="square">
            <a:spAutoFit/>
          </a:bodyPr>
          <a:lstStyle/>
          <a:p>
            <a:pPr>
              <a:lnSpc>
                <a:spcPct val="150000"/>
              </a:lnSpc>
            </a:pPr>
            <a:r>
              <a:rPr lang="es-MX" sz="1600" b="1" dirty="0">
                <a:latin typeface="Verdana" panose="020B0604030504040204" pitchFamily="34" charset="0"/>
              </a:rPr>
              <a:t>Depósitos.</a:t>
            </a:r>
          </a:p>
          <a:p>
            <a:pPr algn="just">
              <a:lnSpc>
                <a:spcPct val="150000"/>
              </a:lnSpc>
            </a:pPr>
            <a:r>
              <a:rPr lang="es-MX" sz="1600" dirty="0">
                <a:latin typeface="Verdana" panose="020B0604030504040204" pitchFamily="34" charset="0"/>
              </a:rPr>
              <a:t>La mayoría de los aviones están diseñados para utilizar el espacio interior de las alas como depósitos. Aunque algunos usan cámaras de goma, lo habitual es utilizar lo que se llaman "alas húmedas", en que la propia estructura del ala hace de depósito, utilizándose selladores especiales para impedir el escape del combustible</a:t>
            </a:r>
            <a:r>
              <a:rPr lang="es-MX" sz="1600" dirty="0" smtClean="0">
                <a:latin typeface="Verdana" panose="020B0604030504040204" pitchFamily="34" charset="0"/>
              </a:rPr>
              <a:t>.</a:t>
            </a:r>
          </a:p>
          <a:p>
            <a:pPr algn="just">
              <a:lnSpc>
                <a:spcPct val="150000"/>
              </a:lnSpc>
            </a:pPr>
            <a:r>
              <a:rPr lang="es-MX" sz="1600" dirty="0">
                <a:latin typeface="Verdana" panose="020B0604030504040204" pitchFamily="34" charset="0"/>
              </a:rPr>
              <a:t/>
            </a:r>
            <a:br>
              <a:rPr lang="es-MX" sz="1600" dirty="0">
                <a:latin typeface="Verdana" panose="020B0604030504040204" pitchFamily="34" charset="0"/>
              </a:rPr>
            </a:br>
            <a:r>
              <a:rPr lang="es-MX" sz="1600" dirty="0">
                <a:latin typeface="Verdana" panose="020B0604030504040204" pitchFamily="34" charset="0"/>
              </a:rPr>
              <a:t>Los depósitos tienen una abertura para llenado, con su tapa de cierre, unas válvulas para proceder a su drenado, y unas tomas de aire ambiente. El objetivo de estas tomas es permitir que el aire sustituya al combustible gastado, manteniendo así una presión ambiente en la parte vacía del depósito. Si el depósito fuera totalmente hermético, al ir gastando combustible se generaría una depresión en la parte vacía, depresión que impediría el flujo hacia el </a:t>
            </a:r>
            <a:r>
              <a:rPr lang="es-MX" sz="1600" dirty="0" smtClean="0">
                <a:latin typeface="Verdana" panose="020B0604030504040204" pitchFamily="34" charset="0"/>
              </a:rPr>
              <a:t>motor. </a:t>
            </a:r>
            <a:r>
              <a:rPr lang="es-MX" sz="1600" dirty="0"/>
              <a:t>Es posible que por condensación se formen gotas de agua en los depósitos, las cuales se depositan en la parte mas baja debido a su mayor peso. Lo mismo sucede con las impurezas. Pues bien, las válvulas de drenado, situadas en esta parte más baja, sirven para drenar el agua y las impurezas. En algunos aviones, también hay una válvula de drenado en la parte del </a:t>
            </a:r>
            <a:r>
              <a:rPr lang="es-MX" sz="1600" dirty="0" smtClean="0"/>
              <a:t>motor.</a:t>
            </a:r>
            <a:endParaRPr lang="es-MX" sz="1600" b="0" i="0" dirty="0">
              <a:effectLst/>
              <a:latin typeface="Verdana" panose="020B0604030504040204" pitchFamily="34" charset="0"/>
            </a:endParaRPr>
          </a:p>
        </p:txBody>
      </p:sp>
    </p:spTree>
    <p:extLst>
      <p:ext uri="{BB962C8B-B14F-4D97-AF65-F5344CB8AC3E}">
        <p14:creationId xmlns:p14="http://schemas.microsoft.com/office/powerpoint/2010/main" val="2928167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4546" y="798492"/>
            <a:ext cx="11513713" cy="4478662"/>
          </a:xfrm>
          <a:prstGeom prst="rect">
            <a:avLst/>
          </a:prstGeom>
        </p:spPr>
        <p:txBody>
          <a:bodyPr wrap="square">
            <a:spAutoFit/>
          </a:bodyPr>
          <a:lstStyle/>
          <a:p>
            <a:pPr algn="just">
              <a:lnSpc>
                <a:spcPct val="150000"/>
              </a:lnSpc>
            </a:pPr>
            <a:r>
              <a:rPr lang="es-MX" sz="1600" b="1" dirty="0">
                <a:solidFill>
                  <a:srgbClr val="990000"/>
                </a:solidFill>
                <a:latin typeface="Arial" panose="020B0604020202020204" pitchFamily="34" charset="0"/>
                <a:cs typeface="Arial" panose="020B0604020202020204" pitchFamily="34" charset="0"/>
              </a:rPr>
              <a:t>Alimentación de combustible.</a:t>
            </a:r>
          </a:p>
          <a:p>
            <a:pPr algn="just">
              <a:lnSpc>
                <a:spcPct val="150000"/>
              </a:lnSpc>
            </a:pPr>
            <a:r>
              <a:rPr lang="es-MX" sz="1600" dirty="0">
                <a:latin typeface="Arial" panose="020B0604020202020204" pitchFamily="34" charset="0"/>
                <a:cs typeface="Arial" panose="020B0604020202020204" pitchFamily="34" charset="0"/>
              </a:rPr>
              <a:t>A veces, los sistemas de combustible se clasifican según la forma de acarrearlo desde los depósitos hasta el motor. Bajo esta perspectiva, se clasifican en sistemas de alimentación por gravedad y sistemas de alimentación por bomba de combustible. El sistema por gravedad se suele emplear en aviones de plano alto, fluyendo el combustible desde las alas hasta un conducto único hacia el motor por su propio peso. Obviamente, este sistema no puede ser utilizado en aviones de plano bajo, por lo que estos utilizan unas bombas mecánicas y/o eléctricas que bombean el combustible a presión, desde los depósitos al motor</a:t>
            </a:r>
            <a:r>
              <a:rPr lang="es-MX" sz="1600" dirty="0" smtClean="0">
                <a:latin typeface="Arial" panose="020B0604020202020204" pitchFamily="34" charset="0"/>
                <a:cs typeface="Arial" panose="020B0604020202020204" pitchFamily="34" charset="0"/>
              </a:rPr>
              <a:t>.</a:t>
            </a:r>
          </a:p>
          <a:p>
            <a:pPr algn="just">
              <a:lnSpc>
                <a:spcPct val="150000"/>
              </a:lnSpc>
            </a:pPr>
            <a:r>
              <a:rPr lang="es-MX" sz="1600" dirty="0">
                <a:latin typeface="Arial" panose="020B0604020202020204" pitchFamily="34" charset="0"/>
                <a:cs typeface="Arial" panose="020B0604020202020204" pitchFamily="34" charset="0"/>
              </a:rPr>
              <a:t>En este último caso, la mayoría de los aeroplanos disponen de dos sistemas a este efecto: un sistema principal cuya bomba es movida mecánicamente por el giro del motor, y un sistema auxiliar que cuenta con una bomba activada eléctricamente, la cual se utiliza para proveer presión adicional al sistema, especialmente en el arranque del motor, en despegue y aterrizaje, en el cambio de depósito mediante el selector, o en cualquier emergencia o anomalía en el sistema de combustible. Algunos aviones de plano alto también cuentan con este sistema auxiliar</a:t>
            </a:r>
            <a:endParaRPr lang="es-MX" sz="1600" b="0" i="0" dirty="0">
              <a:effectLst/>
              <a:latin typeface="Arial" panose="020B0604020202020204" pitchFamily="34" charset="0"/>
              <a:cs typeface="Arial" panose="020B0604020202020204" pitchFamily="34" charset="0"/>
            </a:endParaRPr>
          </a:p>
        </p:txBody>
      </p:sp>
      <p:pic>
        <p:nvPicPr>
          <p:cNvPr id="5122" name="Picture 2" descr="Interruptor de bomba auxiliar de combusti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3538" y="5108546"/>
            <a:ext cx="3601210" cy="1556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3440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91920" y="899762"/>
            <a:ext cx="11440733" cy="3000821"/>
          </a:xfrm>
          <a:prstGeom prst="rect">
            <a:avLst/>
          </a:prstGeom>
        </p:spPr>
        <p:txBody>
          <a:bodyPr wrap="square">
            <a:spAutoFit/>
          </a:bodyPr>
          <a:lstStyle/>
          <a:p>
            <a:pPr>
              <a:lnSpc>
                <a:spcPct val="150000"/>
              </a:lnSpc>
            </a:pPr>
            <a:r>
              <a:rPr lang="es-MX" dirty="0">
                <a:latin typeface="Verdana" panose="020B0604030504040204" pitchFamily="34" charset="0"/>
              </a:rPr>
              <a:t>Con independencia de la forma de alimentación, los conductos de combustible pasan a través de un selector, localizado en la cabina, el cual provee al piloto de la posibilidad de abrir o cerrar el paso de combustible, y además en algunos casos seleccionar el deposito del cual se alimenta el sistema. Este mando selector puede ser de dos posiciones (</a:t>
            </a:r>
            <a:r>
              <a:rPr lang="es-MX" dirty="0" err="1">
                <a:latin typeface="Verdana" panose="020B0604030504040204" pitchFamily="34" charset="0"/>
              </a:rPr>
              <a:t>On</a:t>
            </a:r>
            <a:r>
              <a:rPr lang="es-MX" dirty="0">
                <a:latin typeface="Verdana" panose="020B0604030504040204" pitchFamily="34" charset="0"/>
              </a:rPr>
              <a:t>=Abierto y Off=Cerrado), o de tres posiciones (R=Depósito izquierdo, L=Depósito derecho y Off=Cerrado). La posición Off solo debe usarse para cortar el paso del combustible en un aterrizaje de emergencia y evitar de esa manera un posible incendio.</a:t>
            </a:r>
            <a:endParaRPr lang="es-MX" dirty="0"/>
          </a:p>
        </p:txBody>
      </p:sp>
      <p:pic>
        <p:nvPicPr>
          <p:cNvPr id="6146" name="Picture 2" descr="Selectores de depósi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3867" y="3799267"/>
            <a:ext cx="4678786" cy="2585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6068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8739" y="677651"/>
            <a:ext cx="7937678" cy="5697390"/>
          </a:xfrm>
          <a:prstGeom prst="rect">
            <a:avLst/>
          </a:prstGeom>
        </p:spPr>
        <p:txBody>
          <a:bodyPr wrap="square">
            <a:spAutoFit/>
          </a:bodyPr>
          <a:lstStyle/>
          <a:p>
            <a:r>
              <a:rPr lang="es-MX" sz="1600" b="1" dirty="0">
                <a:solidFill>
                  <a:srgbClr val="990000"/>
                </a:solidFill>
                <a:latin typeface="Arial" panose="020B0604020202020204" pitchFamily="34" charset="0"/>
                <a:cs typeface="Arial" panose="020B0604020202020204" pitchFamily="34" charset="0"/>
              </a:rPr>
              <a:t>Carburador.</a:t>
            </a:r>
          </a:p>
          <a:p>
            <a:pPr algn="just">
              <a:lnSpc>
                <a:spcPct val="150000"/>
              </a:lnSpc>
            </a:pPr>
            <a:r>
              <a:rPr lang="es-MX" sz="1600" dirty="0">
                <a:latin typeface="Arial" panose="020B0604020202020204" pitchFamily="34" charset="0"/>
                <a:cs typeface="Arial" panose="020B0604020202020204" pitchFamily="34" charset="0"/>
              </a:rPr>
              <a:t>El objetivo último del sistema de combustible consiste en proveer a los cilindros de una mezcla de aire y combustible para su ignición. Para este fin, la mayoría de los motores de pistón utilizados en aviación están equipados con un carburador o con un sistema de </a:t>
            </a:r>
            <a:r>
              <a:rPr lang="es-MX" sz="1600" dirty="0">
                <a:latin typeface="Arial" panose="020B0604020202020204" pitchFamily="34" charset="0"/>
                <a:cs typeface="Arial" panose="020B0604020202020204" pitchFamily="34" charset="0"/>
                <a:hlinkClick r:id="rId2"/>
              </a:rPr>
              <a:t>inyección</a:t>
            </a:r>
            <a:r>
              <a:rPr lang="es-MX" sz="1600" dirty="0">
                <a:latin typeface="Arial" panose="020B0604020202020204" pitchFamily="34" charset="0"/>
                <a:cs typeface="Arial" panose="020B0604020202020204" pitchFamily="34" charset="0"/>
              </a:rPr>
              <a:t> de combustible. Los carburadores son de utilización común en motores no muy potentes debido a que son relativamente económicos y sencillos de fabricar, en tanto los motores mayores suelen tener sistemas de </a:t>
            </a:r>
            <a:r>
              <a:rPr lang="es-MX" sz="1600" dirty="0" smtClean="0">
                <a:latin typeface="Arial" panose="020B0604020202020204" pitchFamily="34" charset="0"/>
                <a:cs typeface="Arial" panose="020B0604020202020204" pitchFamily="34" charset="0"/>
              </a:rPr>
              <a:t>inyección. </a:t>
            </a:r>
            <a:r>
              <a:rPr lang="es-MX" sz="1600" dirty="0">
                <a:latin typeface="Arial" panose="020B0604020202020204" pitchFamily="34" charset="0"/>
                <a:cs typeface="Arial" panose="020B0604020202020204" pitchFamily="34" charset="0"/>
              </a:rPr>
              <a:t>El carburador consta muy esquemáticamente de: una cámara de entrada a la cual llega la gasolina por un conducto que suele contener un filtro; en esa cámara, un flotador tiene adosada una válvula de aguja que al subir o bajar con el flotador abre o cierra el conducto de entrada del combustible; una tobera circular de entrada de aire en la cual se produce un estrechamiento o Venturi, en el centro del cual se halla una boquilla de salida de gasolina; una válvula de mariposa accionada por el mando de gases en la cabina, un dispositivo de control de la mezcla, y otros elementos tales como economizador, bomba de combustible, </a:t>
            </a:r>
            <a:r>
              <a:rPr lang="es-MX" sz="1600" dirty="0" smtClean="0">
                <a:latin typeface="Arial" panose="020B0604020202020204" pitchFamily="34" charset="0"/>
                <a:cs typeface="Arial" panose="020B0604020202020204" pitchFamily="34" charset="0"/>
              </a:rPr>
              <a:t>etc.</a:t>
            </a:r>
            <a:endParaRPr lang="es-MX" sz="1600" b="0" i="0" dirty="0">
              <a:effectLst/>
              <a:latin typeface="Arial" panose="020B0604020202020204" pitchFamily="34" charset="0"/>
              <a:cs typeface="Arial" panose="020B0604020202020204" pitchFamily="34" charset="0"/>
            </a:endParaRPr>
          </a:p>
        </p:txBody>
      </p:sp>
      <p:pic>
        <p:nvPicPr>
          <p:cNvPr id="7170" name="Picture 2" descr="Carburad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6417" y="1124168"/>
            <a:ext cx="4056845" cy="4804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6912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21973" y="506027"/>
            <a:ext cx="11513712" cy="6001643"/>
          </a:xfrm>
          <a:prstGeom prst="rect">
            <a:avLst/>
          </a:prstGeom>
        </p:spPr>
        <p:txBody>
          <a:bodyPr wrap="square">
            <a:spAutoFit/>
          </a:bodyPr>
          <a:lstStyle/>
          <a:p>
            <a:pPr algn="just">
              <a:lnSpc>
                <a:spcPct val="150000"/>
              </a:lnSpc>
            </a:pPr>
            <a:r>
              <a:rPr lang="es-MX" sz="1600" dirty="0">
                <a:latin typeface="Verdana" panose="020B0604030504040204" pitchFamily="34" charset="0"/>
              </a:rPr>
              <a:t>Su funcionamiento es el siguiente: La gasolina llega a la cámara de entrada, manteniéndose un nivel constante en la misma gracias a una válvula movida por el flotador, la cual se encarga de abrir y cerrar el paso. El aire, succionado por los pistones en el ciclo de admisión, entra al carburador a través de un filtro de aire que elimina las partículas no deseadas; por la tobera de entrada, pasa a través de un estrechamiento o tubo </a:t>
            </a:r>
            <a:r>
              <a:rPr lang="es-MX" sz="1600" dirty="0">
                <a:latin typeface="Verdana" panose="020B0604030504040204" pitchFamily="34" charset="0"/>
                <a:hlinkClick r:id="rId2"/>
              </a:rPr>
              <a:t>Venturi</a:t>
            </a:r>
            <a:r>
              <a:rPr lang="es-MX" sz="1600" dirty="0">
                <a:latin typeface="Verdana" panose="020B0604030504040204" pitchFamily="34" charset="0"/>
              </a:rPr>
              <a:t>, donde su velocidad aumenta y su presión disminuye (ver </a:t>
            </a:r>
            <a:r>
              <a:rPr lang="es-MX" sz="1600" dirty="0">
                <a:latin typeface="Verdana" panose="020B0604030504040204" pitchFamily="34" charset="0"/>
                <a:hlinkClick r:id="rId3"/>
              </a:rPr>
              <a:t>Bernoulli</a:t>
            </a:r>
            <a:r>
              <a:rPr lang="es-MX" sz="1600" dirty="0">
                <a:latin typeface="Verdana" panose="020B0604030504040204" pitchFamily="34" charset="0"/>
              </a:rPr>
              <a:t>) de forma proporcional al flujo de aire; este decrecimiento de la presión obliga al combustible a fluir por la boquilla, donde se pulveriza y se mezcla con el aire entrante. Cualquier incremento del flujo de aire causado por una mayor velocidad del motor o por una mayor abertura de la válvula de mariposa incrementará la presión diferencial y por tanto el flujo de combustible</a:t>
            </a:r>
            <a:r>
              <a:rPr lang="es-MX" sz="1600" dirty="0" smtClean="0">
                <a:latin typeface="Verdana" panose="020B0604030504040204" pitchFamily="34" charset="0"/>
              </a:rPr>
              <a:t>.</a:t>
            </a:r>
          </a:p>
          <a:p>
            <a:pPr algn="just">
              <a:lnSpc>
                <a:spcPct val="150000"/>
              </a:lnSpc>
            </a:pPr>
            <a:r>
              <a:rPr lang="es-MX" sz="1600" dirty="0"/>
              <a:t/>
            </a:r>
            <a:br>
              <a:rPr lang="es-MX" sz="1600" dirty="0"/>
            </a:br>
            <a:r>
              <a:rPr lang="es-MX" sz="1600" dirty="0">
                <a:latin typeface="Verdana" panose="020B0604030504040204" pitchFamily="34" charset="0"/>
              </a:rPr>
              <a:t>Por último, la mezcla pasa a través de la válvula de mariposa al colector de admisión y desde este a los cilindros (ciclo de admisión</a:t>
            </a:r>
            <a:r>
              <a:rPr lang="es-MX" sz="1600" dirty="0" smtClean="0">
                <a:latin typeface="Verdana" panose="020B0604030504040204" pitchFamily="34" charset="0"/>
              </a:rPr>
              <a:t>). El </a:t>
            </a:r>
            <a:r>
              <a:rPr lang="es-MX" sz="1600" dirty="0">
                <a:latin typeface="Verdana" panose="020B0604030504040204" pitchFamily="34" charset="0"/>
              </a:rPr>
              <a:t>ratio de volumen aire/combustible establecido debería ser mantenido a medida que el flujo se incrementa, pero existe una tendencia al enriquecimiento de la mezcla que se compensa con la inclusión de economizadores. Asimismo, para proveer un medio de enriquecer rápidamente la mezcla suelen contar con una bomba de aceleración. En el siguiente capítulo se detalla el dispositivo de control de la mezcla</a:t>
            </a:r>
            <a:endParaRPr lang="es-MX" sz="1600" dirty="0"/>
          </a:p>
        </p:txBody>
      </p:sp>
    </p:spTree>
    <p:extLst>
      <p:ext uri="{BB962C8B-B14F-4D97-AF65-F5344CB8AC3E}">
        <p14:creationId xmlns:p14="http://schemas.microsoft.com/office/powerpoint/2010/main" val="1368161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9093" y="502276"/>
            <a:ext cx="11629622" cy="3644722"/>
          </a:xfrm>
          <a:prstGeom prst="rect">
            <a:avLst/>
          </a:prstGeom>
        </p:spPr>
        <p:txBody>
          <a:bodyPr wrap="square">
            <a:spAutoFit/>
          </a:bodyPr>
          <a:lstStyle/>
          <a:p>
            <a:pPr>
              <a:lnSpc>
                <a:spcPct val="150000"/>
              </a:lnSpc>
            </a:pPr>
            <a:r>
              <a:rPr lang="es-MX" sz="1500" b="1" dirty="0">
                <a:solidFill>
                  <a:srgbClr val="990000"/>
                </a:solidFill>
                <a:latin typeface="Verdana" panose="020B0604030504040204" pitchFamily="34" charset="0"/>
              </a:rPr>
              <a:t>Inyección de combustible.</a:t>
            </a:r>
          </a:p>
          <a:p>
            <a:pPr algn="just">
              <a:lnSpc>
                <a:spcPct val="150000"/>
              </a:lnSpc>
            </a:pPr>
            <a:r>
              <a:rPr lang="es-MX" sz="1500" dirty="0">
                <a:latin typeface="Verdana" panose="020B0604030504040204" pitchFamily="34" charset="0"/>
              </a:rPr>
              <a:t>Los sistemas de inyección de gasolina ya estaban disponibles en motores aeronáuticos antes de la II Guerra Mundial, y han sido profusamente empleados en aviación, pero aunque el rendimiento de los motores con este sistema es excelente, el mayor coste comparado con el sistema de carburador ha limitado su aplicación.</a:t>
            </a:r>
          </a:p>
          <a:p>
            <a:pPr algn="just">
              <a:lnSpc>
                <a:spcPct val="150000"/>
              </a:lnSpc>
            </a:pPr>
            <a:r>
              <a:rPr lang="es-MX" sz="1500" dirty="0">
                <a:latin typeface="Verdana" panose="020B0604030504040204" pitchFamily="34" charset="0"/>
              </a:rPr>
              <a:t>Como su nombre indica, un motor de inyección inyecta directamente el combustible, durante el ciclo de admisión, en los cilindros o en la entrada de la válvula de admisión, mezclándose de esta manera con el aire. Este tipo de sistema requiere bombas de alta presión, una para todos los cilindros o una por cilindro (</a:t>
            </a:r>
            <a:r>
              <a:rPr lang="es-MX" sz="1500" dirty="0" err="1">
                <a:latin typeface="Verdana" panose="020B0604030504040204" pitchFamily="34" charset="0"/>
              </a:rPr>
              <a:t>multibomba</a:t>
            </a:r>
            <a:r>
              <a:rPr lang="es-MX" sz="1500" dirty="0">
                <a:latin typeface="Verdana" panose="020B0604030504040204" pitchFamily="34" charset="0"/>
              </a:rPr>
              <a:t>), una unidad de control de aire y combustible, un distribuidor de combustible e inyectores de descarga en cada cilindro, lo cual lo encarece respecto a los sistemas de carburador. Al igual que en los motores con carburador, el piloto controla el flujo de combustible ajustando el control de la mezcla.</a:t>
            </a:r>
            <a:endParaRPr lang="es-MX" sz="1500" b="0" i="0" dirty="0">
              <a:effectLst/>
              <a:latin typeface="Verdana" panose="020B0604030504040204" pitchFamily="34" charset="0"/>
            </a:endParaRPr>
          </a:p>
        </p:txBody>
      </p:sp>
    </p:spTree>
    <p:extLst>
      <p:ext uri="{BB962C8B-B14F-4D97-AF65-F5344CB8AC3E}">
        <p14:creationId xmlns:p14="http://schemas.microsoft.com/office/powerpoint/2010/main" val="610299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83335" y="746975"/>
            <a:ext cx="11513712" cy="5493812"/>
          </a:xfrm>
          <a:prstGeom prst="rect">
            <a:avLst/>
          </a:prstGeom>
        </p:spPr>
        <p:txBody>
          <a:bodyPr wrap="square">
            <a:spAutoFit/>
          </a:bodyPr>
          <a:lstStyle/>
          <a:p>
            <a:pPr algn="just">
              <a:lnSpc>
                <a:spcPct val="150000"/>
              </a:lnSpc>
            </a:pPr>
            <a:r>
              <a:rPr lang="es-MX" dirty="0">
                <a:latin typeface="Verdana" panose="020B0604030504040204" pitchFamily="34" charset="0"/>
              </a:rPr>
              <a:t>La inyección de combustible presenta varias ventajas, en relación con los sistemas de carburador, que compensan su mayor costo y complejidad.</a:t>
            </a:r>
          </a:p>
          <a:p>
            <a:pPr>
              <a:lnSpc>
                <a:spcPct val="150000"/>
              </a:lnSpc>
              <a:buFont typeface="Arial" panose="020B0604020202020204" pitchFamily="34" charset="0"/>
              <a:buChar char="•"/>
            </a:pPr>
            <a:r>
              <a:rPr lang="es-MX" dirty="0">
                <a:latin typeface="Verdana" panose="020B0604030504040204" pitchFamily="34" charset="0"/>
              </a:rPr>
              <a:t>Al no existir carburador no hay posibilidad que se produzca hielo en el mismo, aunque en ambos sistemas el hielo que entra por el conducto de admisión del aire puede bloquearlo.</a:t>
            </a:r>
          </a:p>
          <a:p>
            <a:pPr>
              <a:lnSpc>
                <a:spcPct val="150000"/>
              </a:lnSpc>
              <a:buFont typeface="Arial" panose="020B0604020202020204" pitchFamily="34" charset="0"/>
              <a:buChar char="•"/>
            </a:pPr>
            <a:r>
              <a:rPr lang="es-MX" dirty="0">
                <a:latin typeface="Verdana" panose="020B0604030504040204" pitchFamily="34" charset="0"/>
              </a:rPr>
              <a:t>Mejor flujo de combustible.</a:t>
            </a:r>
          </a:p>
          <a:p>
            <a:pPr>
              <a:lnSpc>
                <a:spcPct val="150000"/>
              </a:lnSpc>
              <a:buFont typeface="Arial" panose="020B0604020202020204" pitchFamily="34" charset="0"/>
              <a:buChar char="•"/>
            </a:pPr>
            <a:r>
              <a:rPr lang="es-MX" dirty="0">
                <a:latin typeface="Verdana" panose="020B0604030504040204" pitchFamily="34" charset="0"/>
              </a:rPr>
              <a:t>Respuesta más rápida del acelerador.</a:t>
            </a:r>
          </a:p>
          <a:p>
            <a:pPr>
              <a:lnSpc>
                <a:spcPct val="150000"/>
              </a:lnSpc>
              <a:buFont typeface="Arial" panose="020B0604020202020204" pitchFamily="34" charset="0"/>
              <a:buChar char="•"/>
            </a:pPr>
            <a:r>
              <a:rPr lang="es-MX" dirty="0">
                <a:latin typeface="Verdana" panose="020B0604030504040204" pitchFamily="34" charset="0"/>
              </a:rPr>
              <a:t>Control exacto de la mezcla.</a:t>
            </a:r>
          </a:p>
          <a:p>
            <a:pPr>
              <a:lnSpc>
                <a:spcPct val="150000"/>
              </a:lnSpc>
              <a:buFont typeface="Arial" panose="020B0604020202020204" pitchFamily="34" charset="0"/>
              <a:buChar char="•"/>
            </a:pPr>
            <a:r>
              <a:rPr lang="es-MX" dirty="0">
                <a:latin typeface="Verdana" panose="020B0604030504040204" pitchFamily="34" charset="0"/>
              </a:rPr>
              <a:t>Mejor distribución del combustible.</a:t>
            </a:r>
          </a:p>
          <a:p>
            <a:pPr>
              <a:lnSpc>
                <a:spcPct val="150000"/>
              </a:lnSpc>
              <a:buFont typeface="Arial" panose="020B0604020202020204" pitchFamily="34" charset="0"/>
              <a:buChar char="•"/>
            </a:pPr>
            <a:r>
              <a:rPr lang="es-MX" dirty="0">
                <a:latin typeface="Verdana" panose="020B0604030504040204" pitchFamily="34" charset="0"/>
              </a:rPr>
              <a:t>Arranques más fáciles a bajas temperaturas.</a:t>
            </a:r>
          </a:p>
          <a:p>
            <a:pPr algn="just">
              <a:lnSpc>
                <a:spcPct val="150000"/>
              </a:lnSpc>
            </a:pPr>
            <a:r>
              <a:rPr lang="es-MX" dirty="0">
                <a:latin typeface="Verdana" panose="020B0604030504040204" pitchFamily="34" charset="0"/>
              </a:rPr>
              <a:t>La inyección de combustible presenta también algunas desventajas tales como:</a:t>
            </a:r>
          </a:p>
          <a:p>
            <a:pPr>
              <a:lnSpc>
                <a:spcPct val="150000"/>
              </a:lnSpc>
              <a:buFont typeface="Arial" panose="020B0604020202020204" pitchFamily="34" charset="0"/>
              <a:buChar char="•"/>
            </a:pPr>
            <a:r>
              <a:rPr lang="es-MX" dirty="0">
                <a:latin typeface="Verdana" panose="020B0604030504040204" pitchFamily="34" charset="0"/>
              </a:rPr>
              <a:t>Es más difícil poner en marcha un motor caliente.</a:t>
            </a:r>
          </a:p>
          <a:p>
            <a:pPr>
              <a:lnSpc>
                <a:spcPct val="150000"/>
              </a:lnSpc>
              <a:buFont typeface="Arial" panose="020B0604020202020204" pitchFamily="34" charset="0"/>
              <a:buChar char="•"/>
            </a:pPr>
            <a:r>
              <a:rPr lang="es-MX" dirty="0">
                <a:latin typeface="Verdana" panose="020B0604030504040204" pitchFamily="34" charset="0"/>
              </a:rPr>
              <a:t>Se forman tapones de vapor durante las operaciones en tierra en días calurosos.</a:t>
            </a:r>
          </a:p>
          <a:p>
            <a:pPr>
              <a:lnSpc>
                <a:spcPct val="150000"/>
              </a:lnSpc>
              <a:buFont typeface="Arial" panose="020B0604020202020204" pitchFamily="34" charset="0"/>
              <a:buChar char="•"/>
            </a:pPr>
            <a:r>
              <a:rPr lang="es-MX" dirty="0">
                <a:latin typeface="Verdana" panose="020B0604030504040204" pitchFamily="34" charset="0"/>
              </a:rPr>
              <a:t>Es más difícil </a:t>
            </a:r>
            <a:r>
              <a:rPr lang="es-MX" dirty="0" err="1">
                <a:latin typeface="Verdana" panose="020B0604030504040204" pitchFamily="34" charset="0"/>
              </a:rPr>
              <a:t>rearrancar</a:t>
            </a:r>
            <a:r>
              <a:rPr lang="es-MX" dirty="0">
                <a:latin typeface="Verdana" panose="020B0604030504040204" pitchFamily="34" charset="0"/>
              </a:rPr>
              <a:t> un motor parado por falta de combustible.</a:t>
            </a:r>
            <a:endParaRPr lang="es-MX" b="0" i="0" dirty="0">
              <a:effectLst/>
              <a:latin typeface="Verdana" panose="020B0604030504040204" pitchFamily="34" charset="0"/>
            </a:endParaRPr>
          </a:p>
        </p:txBody>
      </p:sp>
    </p:spTree>
    <p:extLst>
      <p:ext uri="{BB962C8B-B14F-4D97-AF65-F5344CB8AC3E}">
        <p14:creationId xmlns:p14="http://schemas.microsoft.com/office/powerpoint/2010/main" val="887376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44699" y="1133341"/>
            <a:ext cx="11719774" cy="4247317"/>
          </a:xfrm>
          <a:prstGeom prst="rect">
            <a:avLst/>
          </a:prstGeom>
        </p:spPr>
        <p:txBody>
          <a:bodyPr wrap="square">
            <a:spAutoFit/>
          </a:bodyPr>
          <a:lstStyle/>
          <a:p>
            <a:pPr>
              <a:lnSpc>
                <a:spcPct val="150000"/>
              </a:lnSpc>
            </a:pPr>
            <a:r>
              <a:rPr lang="es-MX" b="1" dirty="0" smtClean="0">
                <a:solidFill>
                  <a:srgbClr val="C00000"/>
                </a:solidFill>
                <a:latin typeface="Verdana" panose="020B0604030504040204" pitchFamily="34" charset="0"/>
              </a:rPr>
              <a:t>Detonación</a:t>
            </a:r>
            <a:endParaRPr lang="es-MX" b="1" dirty="0">
              <a:latin typeface="Verdana" panose="020B0604030504040204" pitchFamily="34" charset="0"/>
            </a:endParaRPr>
          </a:p>
          <a:p>
            <a:pPr algn="just">
              <a:lnSpc>
                <a:spcPct val="150000"/>
              </a:lnSpc>
            </a:pPr>
            <a:r>
              <a:rPr lang="es-MX" dirty="0">
                <a:latin typeface="Verdana" panose="020B0604030504040204" pitchFamily="34" charset="0"/>
              </a:rPr>
              <a:t>Para aprovechar de forma eficiente toda la energía liberada por la combustión de la mezcla de aire y combustible en los cilindros, esta combustión debe producirse de una manera progresiva y no muy rápida. Pues bien, la detonación es la combustión espontánea, violenta y excesivamente rápida de esta mezcla. Este fenómeno se produce a causa de las altas relaciones de compresión que alcanza la mezcla dentro de los cilindros, lo cual puede provocar la detonación de dicha mezcla. El octanaje del combustible mide la capacidad antidetonante de este, de manera que a mayor número de octano mayor es la capacidad </a:t>
            </a:r>
            <a:r>
              <a:rPr lang="es-MX" dirty="0" err="1">
                <a:latin typeface="Verdana" panose="020B0604030504040204" pitchFamily="34" charset="0"/>
              </a:rPr>
              <a:t>antidetonación</a:t>
            </a:r>
            <a:r>
              <a:rPr lang="es-MX" dirty="0">
                <a:latin typeface="Verdana" panose="020B0604030504040204" pitchFamily="34" charset="0"/>
              </a:rPr>
              <a:t> del combustible, o lo que es lo mismo, mayor relación de compresión </a:t>
            </a:r>
            <a:r>
              <a:rPr lang="es-MX" dirty="0" smtClean="0">
                <a:latin typeface="Verdana" panose="020B0604030504040204" pitchFamily="34" charset="0"/>
              </a:rPr>
              <a:t>soporta.</a:t>
            </a:r>
          </a:p>
          <a:p>
            <a:pPr algn="just">
              <a:lnSpc>
                <a:spcPct val="150000"/>
              </a:lnSpc>
            </a:pPr>
            <a:endParaRPr lang="es-MX" b="0" i="0" dirty="0">
              <a:effectLst/>
              <a:latin typeface="Verdana" panose="020B0604030504040204" pitchFamily="34" charset="0"/>
            </a:endParaRPr>
          </a:p>
        </p:txBody>
      </p:sp>
    </p:spTree>
    <p:extLst>
      <p:ext uri="{BB962C8B-B14F-4D97-AF65-F5344CB8AC3E}">
        <p14:creationId xmlns:p14="http://schemas.microsoft.com/office/powerpoint/2010/main" val="3822916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12123" y="1171977"/>
            <a:ext cx="11436439" cy="4247317"/>
          </a:xfrm>
          <a:prstGeom prst="rect">
            <a:avLst/>
          </a:prstGeom>
        </p:spPr>
        <p:txBody>
          <a:bodyPr wrap="square">
            <a:spAutoFit/>
          </a:bodyPr>
          <a:lstStyle/>
          <a:p>
            <a:pPr algn="just">
              <a:lnSpc>
                <a:spcPct val="150000"/>
              </a:lnSpc>
            </a:pPr>
            <a:r>
              <a:rPr lang="es-MX" dirty="0">
                <a:latin typeface="Verdana" panose="020B0604030504040204" pitchFamily="34" charset="0"/>
              </a:rPr>
              <a:t>La detonación es un fenómeno no deseado, debido a que no aprovecha de forma eficiente la energía de la combustión y a que somete a los componentes del motor a esfuerzos estructurales que pueden dañarlo. La posibilidad de detonación aumenta con la potencia y depende de:</a:t>
            </a:r>
          </a:p>
          <a:p>
            <a:pPr>
              <a:lnSpc>
                <a:spcPct val="150000"/>
              </a:lnSpc>
              <a:buFont typeface="Arial" panose="020B0604020202020204" pitchFamily="34" charset="0"/>
              <a:buChar char="•"/>
            </a:pPr>
            <a:r>
              <a:rPr lang="es-MX" dirty="0">
                <a:latin typeface="Verdana" panose="020B0604030504040204" pitchFamily="34" charset="0"/>
              </a:rPr>
              <a:t>Octanaje: A menor octanaje mayor riesgo de detonación.</a:t>
            </a:r>
          </a:p>
          <a:p>
            <a:pPr>
              <a:lnSpc>
                <a:spcPct val="150000"/>
              </a:lnSpc>
              <a:buFont typeface="Arial" panose="020B0604020202020204" pitchFamily="34" charset="0"/>
              <a:buChar char="•"/>
            </a:pPr>
            <a:r>
              <a:rPr lang="es-MX" dirty="0">
                <a:latin typeface="Verdana" panose="020B0604030504040204" pitchFamily="34" charset="0"/>
              </a:rPr>
              <a:t>Riqueza de la mezcla: Las mezclas pobres aumentan la posibilidad de detonación.</a:t>
            </a:r>
          </a:p>
          <a:p>
            <a:pPr>
              <a:lnSpc>
                <a:spcPct val="150000"/>
              </a:lnSpc>
              <a:buFont typeface="Arial" panose="020B0604020202020204" pitchFamily="34" charset="0"/>
              <a:buChar char="•"/>
            </a:pPr>
            <a:r>
              <a:rPr lang="es-MX" dirty="0">
                <a:latin typeface="Verdana" panose="020B0604030504040204" pitchFamily="34" charset="0"/>
              </a:rPr>
              <a:t>Temperatura: Cuanto mayor es la temperatura del aire de entrada mayor es el riesgo de detonación.</a:t>
            </a:r>
          </a:p>
          <a:p>
            <a:pPr algn="just">
              <a:lnSpc>
                <a:spcPct val="150000"/>
              </a:lnSpc>
              <a:buFont typeface="Arial" panose="020B0604020202020204" pitchFamily="34" charset="0"/>
              <a:buChar char="•"/>
            </a:pPr>
            <a:r>
              <a:rPr lang="es-MX" dirty="0">
                <a:latin typeface="Verdana" panose="020B0604030504040204" pitchFamily="34" charset="0"/>
              </a:rPr>
              <a:t>Presión de admisión: A mayor presión de admisión mayor posibilidad de detonación.</a:t>
            </a:r>
          </a:p>
          <a:p>
            <a:pPr algn="just">
              <a:lnSpc>
                <a:spcPct val="150000"/>
              </a:lnSpc>
            </a:pPr>
            <a:r>
              <a:rPr lang="es-MX" dirty="0">
                <a:latin typeface="Verdana" panose="020B0604030504040204" pitchFamily="34" charset="0"/>
              </a:rPr>
              <a:t>La detonación se reconoce por un golpeteo intermitente y con sonido metálico en el motor, pérdida de potencia, y elevación anormal de la temperatura del motor.</a:t>
            </a:r>
            <a:endParaRPr lang="es-MX" b="0" i="0" dirty="0">
              <a:effectLst/>
              <a:latin typeface="Verdana" panose="020B0604030504040204" pitchFamily="34" charset="0"/>
            </a:endParaRPr>
          </a:p>
        </p:txBody>
      </p:sp>
    </p:spTree>
    <p:extLst>
      <p:ext uri="{BB962C8B-B14F-4D97-AF65-F5344CB8AC3E}">
        <p14:creationId xmlns:p14="http://schemas.microsoft.com/office/powerpoint/2010/main" val="3312786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34849" y="579924"/>
            <a:ext cx="11372045" cy="5262979"/>
          </a:xfrm>
          <a:prstGeom prst="rect">
            <a:avLst/>
          </a:prstGeom>
        </p:spPr>
        <p:txBody>
          <a:bodyPr wrap="square">
            <a:spAutoFit/>
          </a:bodyPr>
          <a:lstStyle/>
          <a:p>
            <a:pPr>
              <a:lnSpc>
                <a:spcPct val="150000"/>
              </a:lnSpc>
            </a:pPr>
            <a:r>
              <a:rPr lang="es-MX" sz="1400" b="1" dirty="0">
                <a:solidFill>
                  <a:srgbClr val="990000"/>
                </a:solidFill>
                <a:latin typeface="Verdana" panose="020B0604030504040204" pitchFamily="34" charset="0"/>
              </a:rPr>
              <a:t>Control de la mezcla.</a:t>
            </a:r>
          </a:p>
          <a:p>
            <a:pPr algn="just">
              <a:lnSpc>
                <a:spcPct val="150000"/>
              </a:lnSpc>
            </a:pPr>
            <a:r>
              <a:rPr lang="es-MX" sz="1400" dirty="0">
                <a:latin typeface="Verdana" panose="020B0604030504040204" pitchFamily="34" charset="0"/>
              </a:rPr>
              <a:t>La mezcla de aire y combustible que entra en los cilindros debe estar dentro de unas proporciones adecuadas, pues tanto una mezcla con mucho aire y poco combustible como con mucho combustible y poco aire, no es eficiente ni produce el rendimiento adecuado del motor</a:t>
            </a:r>
            <a:r>
              <a:rPr lang="es-MX" sz="1400" dirty="0" smtClean="0">
                <a:latin typeface="Verdana" panose="020B0604030504040204" pitchFamily="34" charset="0"/>
              </a:rPr>
              <a:t>.</a:t>
            </a:r>
          </a:p>
          <a:p>
            <a:pPr algn="just">
              <a:lnSpc>
                <a:spcPct val="150000"/>
              </a:lnSpc>
            </a:pPr>
            <a:r>
              <a:rPr lang="es-MX" sz="1400" dirty="0">
                <a:latin typeface="Verdana" panose="020B0604030504040204" pitchFamily="34" charset="0"/>
              </a:rPr>
              <a:t/>
            </a:r>
            <a:br>
              <a:rPr lang="es-MX" sz="1400" dirty="0">
                <a:latin typeface="Verdana" panose="020B0604030504040204" pitchFamily="34" charset="0"/>
              </a:rPr>
            </a:br>
            <a:r>
              <a:rPr lang="es-MX" sz="1400" dirty="0">
                <a:latin typeface="Verdana" panose="020B0604030504040204" pitchFamily="34" charset="0"/>
              </a:rPr>
              <a:t>Las relaciones de mezcla entre 7:1 y 22:1 representan el rango dentro del cual es posible la combustión, estando los valores normales entre 12:1 y 15:1. Por lo general, en los motores de pistón, la mejor eficiencia de operación se obtiene con una relación de 15:1 (15 partes de aire por 1 de combustible), pero los fabricantes diseñan el sistema para que, con el mando de mezcla en "rica", esta sea algo mas enriquecida (típicamente 12:1) que la ideal, con el objeto de reducir la posibilidad de detonación y ayudar a que no se eleve la temperatura del motor.</a:t>
            </a:r>
          </a:p>
          <a:p>
            <a:pPr algn="just">
              <a:lnSpc>
                <a:spcPct val="150000"/>
              </a:lnSpc>
            </a:pPr>
            <a:r>
              <a:rPr lang="es-MX" sz="1400" dirty="0">
                <a:latin typeface="Verdana" panose="020B0604030504040204" pitchFamily="34" charset="0"/>
              </a:rPr>
              <a:t>Los carburadores de los motores de aviación se ajustan normalmente para obtener la máxima potencia en el despegue. Por esta razón, se suelen calibrar midiendo la cantidad de combustible entregada con el control de la mezcla en posición de mezcla rica, con la presión a nivel del mar. Como la densidad del aire disminuye con la altura, esto supone que a medida que el avión asciende, aunque el volumen de aire que entra en los cilindros se mantenga constante su peso irá decreciendo. Si la cantidad de combustible (peso) dada por el carburador sigue siendo la misma, la mezcla tenderá a enriquecerse. Para compensar esta diferencia el piloto dispone de un mando de control de la mezcla</a:t>
            </a:r>
            <a:endParaRPr lang="es-MX" sz="1400" b="0" i="0" dirty="0">
              <a:effectLst/>
              <a:latin typeface="Verdana" panose="020B0604030504040204" pitchFamily="34" charset="0"/>
            </a:endParaRPr>
          </a:p>
        </p:txBody>
      </p:sp>
    </p:spTree>
    <p:extLst>
      <p:ext uri="{BB962C8B-B14F-4D97-AF65-F5344CB8AC3E}">
        <p14:creationId xmlns:p14="http://schemas.microsoft.com/office/powerpoint/2010/main" val="978054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Mando de control de mezc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711" y="4365938"/>
            <a:ext cx="5675290" cy="2381049"/>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218941" y="0"/>
            <a:ext cx="11526592" cy="4616648"/>
          </a:xfrm>
          <a:prstGeom prst="rect">
            <a:avLst/>
          </a:prstGeom>
        </p:spPr>
        <p:txBody>
          <a:bodyPr wrap="square">
            <a:spAutoFit/>
          </a:bodyPr>
          <a:lstStyle/>
          <a:p>
            <a:pPr algn="just">
              <a:lnSpc>
                <a:spcPct val="150000"/>
              </a:lnSpc>
            </a:pPr>
            <a:r>
              <a:rPr lang="es-MX" sz="1400" dirty="0">
                <a:latin typeface="Verdana" panose="020B0604030504040204" pitchFamily="34" charset="0"/>
              </a:rPr>
              <a:t>Como regla general, el mando de mezcla debe estar siempre en la posición "</a:t>
            </a:r>
            <a:r>
              <a:rPr lang="es-MX" sz="1400" dirty="0" err="1">
                <a:latin typeface="Verdana" panose="020B0604030504040204" pitchFamily="34" charset="0"/>
              </a:rPr>
              <a:t>Rich</a:t>
            </a:r>
            <a:r>
              <a:rPr lang="es-MX" sz="1400" dirty="0">
                <a:latin typeface="Verdana" panose="020B0604030504040204" pitchFamily="34" charset="0"/>
              </a:rPr>
              <a:t>" durante el despegue, ascenso, aterrizaje, y durante el circuito de tráfico. Algunos fabricantes simplifican esta cuestión abogando por mantener el mando en "</a:t>
            </a:r>
            <a:r>
              <a:rPr lang="es-MX" sz="1400" dirty="0" err="1">
                <a:latin typeface="Verdana" panose="020B0604030504040204" pitchFamily="34" charset="0"/>
              </a:rPr>
              <a:t>Rich</a:t>
            </a:r>
            <a:r>
              <a:rPr lang="es-MX" sz="1400" dirty="0">
                <a:latin typeface="Verdana" panose="020B0604030504040204" pitchFamily="34" charset="0"/>
              </a:rPr>
              <a:t>" por debajo de una cierta altitud (entre 3000 y 5000 pies) y solo empobrecer la mezcla por encima de la misma, aunque no se recomienda empobrecer la mezcla con el motor por encima del 75% de su potencia. En algunas ocasiones y según el aeroplano, se empobrece momentáneamente la mezcla para por ejemplo: evitar que se engrasen las bujías si se está mucho tiempo esperando permiso de la torre para el despegue (hay que ponerlo de nuevo en "</a:t>
            </a:r>
            <a:r>
              <a:rPr lang="es-MX" sz="1400" dirty="0" err="1">
                <a:latin typeface="Verdana" panose="020B0604030504040204" pitchFamily="34" charset="0"/>
              </a:rPr>
              <a:t>Rich</a:t>
            </a:r>
            <a:r>
              <a:rPr lang="es-MX" sz="1400" dirty="0">
                <a:latin typeface="Verdana" panose="020B0604030504040204" pitchFamily="34" charset="0"/>
              </a:rPr>
              <a:t>" para el despegue), calentar con más rapidez el motor antes de la prueba de motores si la temperatura es muy baja, o para arrancar con mas facilidad un motor que se sospecha "ahogado".</a:t>
            </a:r>
          </a:p>
          <a:p>
            <a:pPr algn="just">
              <a:lnSpc>
                <a:spcPct val="150000"/>
              </a:lnSpc>
            </a:pPr>
            <a:r>
              <a:rPr lang="es-MX" sz="1400" dirty="0">
                <a:latin typeface="Verdana" panose="020B0604030504040204" pitchFamily="34" charset="0"/>
              </a:rPr>
              <a:t>El manual del avión debe especificar el procedimiento para empobrecer la mezcla; no obstante sirva como norma general el siguiente: (1) poner el motor a unas r.p.m. constantes; (2) a continuación mover el mando de mezcla suavemente, empobreciéndola, hasta notar que las r.p.m. se incrementan ligeramente; en este punto se tiene el pico máximo de potencia según mezcla y si se siguiera empobreciendo la mezcla las r.p.m. caerían hasta llegar a parar el motor; (3) desde la posición de pico máximo, retornar un poco la palanca enriqueciendo la mezcla, hasta que sea perceptible un decrecimiento de las r.p.m. (entre 25 y 50 menos que las dadas en el pico máximo)</a:t>
            </a:r>
            <a:endParaRPr lang="es-MX" sz="1400" b="0" i="0" dirty="0">
              <a:effectLst/>
              <a:latin typeface="Verdana" panose="020B0604030504040204" pitchFamily="34" charset="0"/>
            </a:endParaRPr>
          </a:p>
        </p:txBody>
      </p:sp>
    </p:spTree>
    <p:extLst>
      <p:ext uri="{BB962C8B-B14F-4D97-AF65-F5344CB8AC3E}">
        <p14:creationId xmlns:p14="http://schemas.microsoft.com/office/powerpoint/2010/main" val="1112555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86366" y="631065"/>
            <a:ext cx="11140226" cy="5770811"/>
          </a:xfrm>
          <a:prstGeom prst="rect">
            <a:avLst/>
          </a:prstGeom>
        </p:spPr>
        <p:txBody>
          <a:bodyPr wrap="square">
            <a:spAutoFit/>
          </a:bodyPr>
          <a:lstStyle/>
          <a:p>
            <a:r>
              <a:rPr lang="es-MX" b="1" dirty="0">
                <a:solidFill>
                  <a:srgbClr val="990000"/>
                </a:solidFill>
                <a:latin typeface="Verdana" panose="020B0604030504040204" pitchFamily="34" charset="0"/>
              </a:rPr>
              <a:t>Efectos de mezcla inadecuada.</a:t>
            </a:r>
          </a:p>
          <a:p>
            <a:pPr algn="just">
              <a:lnSpc>
                <a:spcPct val="150000"/>
              </a:lnSpc>
            </a:pPr>
            <a:r>
              <a:rPr lang="es-MX" dirty="0">
                <a:latin typeface="Verdana" panose="020B0604030504040204" pitchFamily="34" charset="0"/>
              </a:rPr>
              <a:t>Una mezcla de aire y combustible demasiado rica (demasiado combustible para el peso de aire) puede provocar:</a:t>
            </a:r>
          </a:p>
          <a:p>
            <a:pPr>
              <a:lnSpc>
                <a:spcPct val="150000"/>
              </a:lnSpc>
              <a:buFont typeface="Arial" panose="020B0604020202020204" pitchFamily="34" charset="0"/>
              <a:buChar char="•"/>
            </a:pPr>
            <a:r>
              <a:rPr lang="es-MX" dirty="0">
                <a:latin typeface="Verdana" panose="020B0604030504040204" pitchFamily="34" charset="0"/>
              </a:rPr>
              <a:t>Un consumo excesivo, lo cual significa un menor tiempo de vuelo y un menor radio de operación.</a:t>
            </a:r>
          </a:p>
          <a:p>
            <a:pPr>
              <a:lnSpc>
                <a:spcPct val="150000"/>
              </a:lnSpc>
              <a:buFont typeface="Arial" panose="020B0604020202020204" pitchFamily="34" charset="0"/>
              <a:buChar char="•"/>
            </a:pPr>
            <a:r>
              <a:rPr lang="es-MX" dirty="0">
                <a:latin typeface="Verdana" panose="020B0604030504040204" pitchFamily="34" charset="0"/>
              </a:rPr>
              <a:t>Funcionamiento irregular del motor, lo cual puede llevar a que no desarrolle toda su potencia.</a:t>
            </a:r>
          </a:p>
          <a:p>
            <a:pPr>
              <a:lnSpc>
                <a:spcPct val="150000"/>
              </a:lnSpc>
              <a:buFont typeface="Arial" panose="020B0604020202020204" pitchFamily="34" charset="0"/>
              <a:buChar char="•"/>
            </a:pPr>
            <a:r>
              <a:rPr lang="es-MX" dirty="0">
                <a:latin typeface="Verdana" panose="020B0604030504040204" pitchFamily="34" charset="0"/>
              </a:rPr>
              <a:t>Temperatura de operación del motor mas baja de lo deseable.</a:t>
            </a:r>
          </a:p>
          <a:p>
            <a:pPr>
              <a:lnSpc>
                <a:spcPct val="150000"/>
              </a:lnSpc>
              <a:buFont typeface="Arial" panose="020B0604020202020204" pitchFamily="34" charset="0"/>
              <a:buChar char="•"/>
            </a:pPr>
            <a:r>
              <a:rPr lang="es-MX" dirty="0">
                <a:latin typeface="Verdana" panose="020B0604030504040204" pitchFamily="34" charset="0"/>
              </a:rPr>
              <a:t>Una mayor posibilidad de "engrasar" las bujías.</a:t>
            </a:r>
          </a:p>
          <a:p>
            <a:pPr algn="just">
              <a:lnSpc>
                <a:spcPct val="150000"/>
              </a:lnSpc>
            </a:pPr>
            <a:r>
              <a:rPr lang="es-MX" dirty="0">
                <a:latin typeface="Verdana" panose="020B0604030504040204" pitchFamily="34" charset="0"/>
              </a:rPr>
              <a:t>Por otra parte, una mezcla demasiado pobre (combustible escaso para el peso del aire) puede producir:</a:t>
            </a:r>
          </a:p>
          <a:p>
            <a:pPr>
              <a:lnSpc>
                <a:spcPct val="150000"/>
              </a:lnSpc>
              <a:buFont typeface="Arial" panose="020B0604020202020204" pitchFamily="34" charset="0"/>
              <a:buChar char="•"/>
            </a:pPr>
            <a:r>
              <a:rPr lang="es-MX" dirty="0">
                <a:latin typeface="Verdana" panose="020B0604030504040204" pitchFamily="34" charset="0"/>
              </a:rPr>
              <a:t>Pérdida de potencia.</a:t>
            </a:r>
          </a:p>
          <a:p>
            <a:pPr>
              <a:lnSpc>
                <a:spcPct val="150000"/>
              </a:lnSpc>
              <a:buFont typeface="Arial" panose="020B0604020202020204" pitchFamily="34" charset="0"/>
              <a:buChar char="•"/>
            </a:pPr>
            <a:r>
              <a:rPr lang="es-MX" dirty="0">
                <a:latin typeface="Verdana" panose="020B0604030504040204" pitchFamily="34" charset="0"/>
              </a:rPr>
              <a:t>El motor gira abruptamente y está sujeto a excesivas vibraciones.</a:t>
            </a:r>
          </a:p>
          <a:p>
            <a:pPr>
              <a:lnSpc>
                <a:spcPct val="150000"/>
              </a:lnSpc>
              <a:buFont typeface="Arial" panose="020B0604020202020204" pitchFamily="34" charset="0"/>
              <a:buChar char="•"/>
            </a:pPr>
            <a:r>
              <a:rPr lang="es-MX" dirty="0">
                <a:latin typeface="Verdana" panose="020B0604030504040204" pitchFamily="34" charset="0"/>
              </a:rPr>
              <a:t>La temperatura del motor puede alcanzar niveles indeseables.</a:t>
            </a:r>
          </a:p>
          <a:p>
            <a:pPr>
              <a:lnSpc>
                <a:spcPct val="150000"/>
              </a:lnSpc>
              <a:buFont typeface="Arial" panose="020B0604020202020204" pitchFamily="34" charset="0"/>
              <a:buChar char="•"/>
            </a:pPr>
            <a:r>
              <a:rPr lang="es-MX" dirty="0">
                <a:latin typeface="Verdana" panose="020B0604030504040204" pitchFamily="34" charset="0"/>
              </a:rPr>
              <a:t>La posibilidad de detonación se incrementa</a:t>
            </a:r>
            <a:endParaRPr lang="es-MX" b="0" i="0" dirty="0">
              <a:effectLst/>
              <a:latin typeface="Verdana" panose="020B0604030504040204" pitchFamily="34" charset="0"/>
            </a:endParaRPr>
          </a:p>
        </p:txBody>
      </p:sp>
    </p:spTree>
    <p:extLst>
      <p:ext uri="{BB962C8B-B14F-4D97-AF65-F5344CB8AC3E}">
        <p14:creationId xmlns:p14="http://schemas.microsoft.com/office/powerpoint/2010/main" val="314959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9094" y="819283"/>
            <a:ext cx="11243256" cy="5632311"/>
          </a:xfrm>
          <a:prstGeom prst="rect">
            <a:avLst/>
          </a:prstGeom>
        </p:spPr>
        <p:txBody>
          <a:bodyPr wrap="square">
            <a:spAutoFit/>
          </a:bodyPr>
          <a:lstStyle/>
          <a:p>
            <a:pPr algn="ctr"/>
            <a:r>
              <a:rPr lang="es-MX" sz="2400" b="1" dirty="0">
                <a:solidFill>
                  <a:srgbClr val="990000"/>
                </a:solidFill>
                <a:latin typeface="Verdana" panose="020B0604030504040204" pitchFamily="34" charset="0"/>
              </a:rPr>
              <a:t>Cuidar el combustible.</a:t>
            </a:r>
          </a:p>
          <a:p>
            <a:pPr algn="just"/>
            <a:r>
              <a:rPr lang="es-MX" sz="1400" dirty="0">
                <a:latin typeface="Verdana" panose="020B0604030504040204" pitchFamily="34" charset="0"/>
              </a:rPr>
              <a:t>Una de las principales causas de los accidentes de aviación, sobre todo en aviones ligeros, se debe a problemas con el combustible (agotamiento, mal filtrado, agua o impurezas en el mismo, etc.). Sin embargo es relativamente sencillo evitar estos problemas siguiendo una sencilla rutina en la inspección </a:t>
            </a:r>
            <a:r>
              <a:rPr lang="es-MX" sz="1400" dirty="0" err="1">
                <a:latin typeface="Verdana" panose="020B0604030504040204" pitchFamily="34" charset="0"/>
              </a:rPr>
              <a:t>prevuelo</a:t>
            </a:r>
            <a:r>
              <a:rPr lang="es-MX" sz="1400" dirty="0">
                <a:latin typeface="Verdana" panose="020B0604030504040204" pitchFamily="34" charset="0"/>
              </a:rPr>
              <a:t> y vigilando el consumo durante el propio vuelo.</a:t>
            </a:r>
            <a:br>
              <a:rPr lang="es-MX" sz="1400" dirty="0">
                <a:latin typeface="Verdana" panose="020B0604030504040204" pitchFamily="34" charset="0"/>
              </a:rPr>
            </a:br>
            <a:r>
              <a:rPr lang="es-MX" sz="1400" dirty="0">
                <a:latin typeface="Verdana" panose="020B0604030504040204" pitchFamily="34" charset="0"/>
              </a:rPr>
              <a:t>Aunque en el capítulo relativo a la inspección de vuelo se detallan los procedimientos a seguir, veamos algunos referentes al combustible:</a:t>
            </a:r>
          </a:p>
          <a:p>
            <a:pPr algn="just">
              <a:buFont typeface="Arial" panose="020B0604020202020204" pitchFamily="34" charset="0"/>
              <a:buChar char="•"/>
            </a:pPr>
            <a:r>
              <a:rPr lang="es-MX" sz="1400" dirty="0">
                <a:latin typeface="Verdana" panose="020B0604030504040204" pitchFamily="34" charset="0"/>
              </a:rPr>
              <a:t>Asegurar que la cantidad cargada es suficiente. El consumo puede ser mayor al esperado; cabe la posibilidad de tener que aterrizar en un aeródromo distinto del previsto; un exceso de tráfico puede incrementar nuestro tiempo de vuelo; etc.. La norma exige que lleguemos a nuestro destino con combustible a bordo suficiente para al menos 30 minutos más de vuelo (VFR y vuelo diurno).</a:t>
            </a:r>
          </a:p>
          <a:p>
            <a:pPr algn="just">
              <a:buFont typeface="Arial" panose="020B0604020202020204" pitchFamily="34" charset="0"/>
              <a:buChar char="•"/>
            </a:pPr>
            <a:r>
              <a:rPr lang="es-MX" sz="1400" dirty="0">
                <a:latin typeface="Verdana" panose="020B0604030504040204" pitchFamily="34" charset="0"/>
              </a:rPr>
              <a:t>Drenar los depósitos para comprobar que no queda agua o impurezas en el mismo y que efectivamente lo que hay allí dentro es combustible.</a:t>
            </a:r>
          </a:p>
          <a:p>
            <a:pPr algn="just">
              <a:buFont typeface="Arial" panose="020B0604020202020204" pitchFamily="34" charset="0"/>
              <a:buChar char="•"/>
            </a:pPr>
            <a:r>
              <a:rPr lang="es-MX" sz="1400" dirty="0">
                <a:latin typeface="Verdana" panose="020B0604030504040204" pitchFamily="34" charset="0"/>
              </a:rPr>
              <a:t>Cerrar bien tapones y </a:t>
            </a:r>
            <a:r>
              <a:rPr lang="es-MX" sz="1400" dirty="0" err="1">
                <a:latin typeface="Verdana" panose="020B0604030504040204" pitchFamily="34" charset="0"/>
              </a:rPr>
              <a:t>drenadores</a:t>
            </a:r>
            <a:r>
              <a:rPr lang="es-MX" sz="1400" dirty="0">
                <a:latin typeface="Verdana" panose="020B0604030504040204" pitchFamily="34" charset="0"/>
              </a:rPr>
              <a:t>.</a:t>
            </a:r>
          </a:p>
          <a:p>
            <a:pPr algn="just">
              <a:buFont typeface="Arial" panose="020B0604020202020204" pitchFamily="34" charset="0"/>
              <a:buChar char="•"/>
            </a:pPr>
            <a:r>
              <a:rPr lang="es-MX" sz="1400" dirty="0">
                <a:latin typeface="Verdana" panose="020B0604030504040204" pitchFamily="34" charset="0"/>
              </a:rPr>
              <a:t>Los indicadores de cantidad pueden estar estropeados o sufrir errores. Comprobar la cantidad contenida en los depósitos visualmente.</a:t>
            </a:r>
          </a:p>
          <a:p>
            <a:pPr algn="just">
              <a:buFont typeface="Arial" panose="020B0604020202020204" pitchFamily="34" charset="0"/>
              <a:buChar char="•"/>
            </a:pPr>
            <a:r>
              <a:rPr lang="es-MX" sz="1400" dirty="0">
                <a:latin typeface="Verdana" panose="020B0604030504040204" pitchFamily="34" charset="0"/>
              </a:rPr>
              <a:t>Chequear el funcionamiento de la bomba auxiliar, si el avión dispone de este dispositivo.</a:t>
            </a:r>
          </a:p>
          <a:p>
            <a:pPr algn="just">
              <a:buFont typeface="Arial" panose="020B0604020202020204" pitchFamily="34" charset="0"/>
              <a:buChar char="•"/>
            </a:pPr>
            <a:r>
              <a:rPr lang="es-MX" sz="1400" dirty="0">
                <a:latin typeface="Verdana" panose="020B0604030504040204" pitchFamily="34" charset="0"/>
              </a:rPr>
              <a:t>Calcular el consumo. La mayoría de las tablas de rendimiento de un avión proporcionan el consumo en galones a distintos regímenes de funcionamiento del motor.</a:t>
            </a:r>
          </a:p>
          <a:p>
            <a:pPr algn="just"/>
            <a:r>
              <a:rPr lang="es-MX" sz="1400" dirty="0">
                <a:latin typeface="Verdana" panose="020B0604030504040204" pitchFamily="34" charset="0"/>
              </a:rPr>
              <a:t>Durante el vuelo, además de chequear los medidores de combustible, teniendo en cuenta el tiempo volado, hay dos cuestiones básicas a tener en cuenta:</a:t>
            </a:r>
          </a:p>
          <a:p>
            <a:pPr algn="just">
              <a:buFont typeface="Arial" panose="020B0604020202020204" pitchFamily="34" charset="0"/>
              <a:buChar char="•"/>
            </a:pPr>
            <a:r>
              <a:rPr lang="es-MX" sz="1400" dirty="0">
                <a:latin typeface="Verdana" panose="020B0604030504040204" pitchFamily="34" charset="0"/>
              </a:rPr>
              <a:t>Si el avión dispone de selector de depósito, se debe ir alternando la alimentación de uno a otro cada cierto tiempo (</a:t>
            </a:r>
            <a:r>
              <a:rPr lang="es-MX" sz="1400" dirty="0" err="1">
                <a:latin typeface="Verdana" panose="020B0604030504040204" pitchFamily="34" charset="0"/>
              </a:rPr>
              <a:t>p.ejemplo</a:t>
            </a:r>
            <a:r>
              <a:rPr lang="es-MX" sz="1400" dirty="0">
                <a:latin typeface="Verdana" panose="020B0604030504040204" pitchFamily="34" charset="0"/>
              </a:rPr>
              <a:t> cambio cada 1/2 hora). Esperar a que se agote el combustible de un depósito para pasar al otro puede provocar fallos de motor.</a:t>
            </a:r>
          </a:p>
          <a:p>
            <a:pPr algn="just">
              <a:buFont typeface="Arial" panose="020B0604020202020204" pitchFamily="34" charset="0"/>
              <a:buChar char="•"/>
            </a:pPr>
            <a:r>
              <a:rPr lang="es-MX" sz="1400" dirty="0">
                <a:latin typeface="Verdana" panose="020B0604030504040204" pitchFamily="34" charset="0"/>
              </a:rPr>
              <a:t>Al cambiar de altitud puede ser conveniente ajustar la mezcla para asegurarse que la proporcionada al motor es la adecuada</a:t>
            </a:r>
            <a:endParaRPr lang="es-MX" sz="1400" b="0" i="0" dirty="0">
              <a:effectLst/>
              <a:latin typeface="Verdana" panose="020B0604030504040204" pitchFamily="34" charset="0"/>
            </a:endParaRPr>
          </a:p>
        </p:txBody>
      </p:sp>
    </p:spTree>
    <p:extLst>
      <p:ext uri="{BB962C8B-B14F-4D97-AF65-F5344CB8AC3E}">
        <p14:creationId xmlns:p14="http://schemas.microsoft.com/office/powerpoint/2010/main" val="2930915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11617" y="95140"/>
            <a:ext cx="9895267" cy="2169825"/>
          </a:xfrm>
          <a:prstGeom prst="rect">
            <a:avLst/>
          </a:prstGeom>
        </p:spPr>
        <p:txBody>
          <a:bodyPr wrap="square">
            <a:spAutoFit/>
          </a:bodyPr>
          <a:lstStyle/>
          <a:p>
            <a:pPr>
              <a:lnSpc>
                <a:spcPct val="150000"/>
              </a:lnSpc>
            </a:pPr>
            <a:r>
              <a:rPr lang="es-MX" b="1" dirty="0">
                <a:solidFill>
                  <a:srgbClr val="990000"/>
                </a:solidFill>
                <a:latin typeface="Verdana" panose="020B0604030504040204" pitchFamily="34" charset="0"/>
              </a:rPr>
              <a:t>Calefacción del carburador.</a:t>
            </a:r>
          </a:p>
          <a:p>
            <a:pPr algn="just">
              <a:lnSpc>
                <a:spcPct val="150000"/>
              </a:lnSpc>
            </a:pPr>
            <a:r>
              <a:rPr lang="es-MX" dirty="0">
                <a:latin typeface="Verdana" panose="020B0604030504040204" pitchFamily="34" charset="0"/>
              </a:rPr>
              <a:t>Uno de los motivos más comunes de que un motor falle, llegando a pararse si no se corrige la situación, es la formación de hielo dentro del carburador, razón por la cual es conveniente conocer las causas, los síntomas, y las condiciones que producen esta formación de hielo</a:t>
            </a:r>
            <a:r>
              <a:rPr lang="es-MX" dirty="0">
                <a:solidFill>
                  <a:srgbClr val="000000"/>
                </a:solidFill>
                <a:latin typeface="Verdana" panose="020B0604030504040204" pitchFamily="34" charset="0"/>
              </a:rPr>
              <a:t>.</a:t>
            </a:r>
            <a:endParaRPr lang="es-MX" b="0" i="0" dirty="0">
              <a:solidFill>
                <a:srgbClr val="000000"/>
              </a:solidFill>
              <a:effectLst/>
              <a:latin typeface="Verdana" panose="020B0604030504040204" pitchFamily="34" charset="0"/>
            </a:endParaRPr>
          </a:p>
        </p:txBody>
      </p:sp>
      <p:sp>
        <p:nvSpPr>
          <p:cNvPr id="6" name="Rectángulo 5"/>
          <p:cNvSpPr/>
          <p:nvPr/>
        </p:nvSpPr>
        <p:spPr>
          <a:xfrm>
            <a:off x="111617" y="2264965"/>
            <a:ext cx="11659673" cy="4194033"/>
          </a:xfrm>
          <a:prstGeom prst="rect">
            <a:avLst/>
          </a:prstGeom>
        </p:spPr>
        <p:txBody>
          <a:bodyPr wrap="square">
            <a:spAutoFit/>
          </a:bodyPr>
          <a:lstStyle/>
          <a:p>
            <a:pPr algn="just">
              <a:lnSpc>
                <a:spcPct val="150000"/>
              </a:lnSpc>
            </a:pPr>
            <a:r>
              <a:rPr lang="es-MX" dirty="0">
                <a:latin typeface="Verdana" panose="020B0604030504040204" pitchFamily="34" charset="0"/>
              </a:rPr>
              <a:t>El súbito enfriamiento en el sistema de inducción del carburador, debido a la vaporización del combustible (en un 70%) y a la aceleración del aire y subsiguiente pérdida de presión en el Venturi (en el 30% restante), puede causar que la temperatura caiga hasta en 30ºC por debajo de la del aire de entrada. Si la temperatura en el carburador cae por debajo de 0ºC, bajo ciertas condiciones atmosféricas de humedad (esta es la palabra clave, "humedad"), las partículas de agua contenidas en el aire de entrada se precipitan en forma de hielo, habitualmente en las paredes del carburador cercanas a la boquilla de salida del combustible y en la válvula de mariposa. La acumulación de hielo, incluso en cantidades mínimas, puede obstruir la entrada de aire al carburador o la salida de combustible y provocar una pérdida de potencia, o si no se corrige a tiempo algo peor: una parada de motor</a:t>
            </a:r>
            <a:endParaRPr lang="es-MX" dirty="0"/>
          </a:p>
        </p:txBody>
      </p:sp>
    </p:spTree>
    <p:extLst>
      <p:ext uri="{BB962C8B-B14F-4D97-AF65-F5344CB8AC3E}">
        <p14:creationId xmlns:p14="http://schemas.microsoft.com/office/powerpoint/2010/main" val="3132827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70457" y="233622"/>
            <a:ext cx="11590985" cy="6624378"/>
          </a:xfrm>
          <a:prstGeom prst="rect">
            <a:avLst/>
          </a:prstGeom>
        </p:spPr>
        <p:txBody>
          <a:bodyPr wrap="square">
            <a:spAutoFit/>
          </a:bodyPr>
          <a:lstStyle/>
          <a:p>
            <a:pPr algn="just">
              <a:lnSpc>
                <a:spcPct val="150000"/>
              </a:lnSpc>
            </a:pPr>
            <a:r>
              <a:rPr lang="es-MX" sz="1500" dirty="0">
                <a:latin typeface="Verdana" panose="020B0604030504040204" pitchFamily="34" charset="0"/>
              </a:rPr>
              <a:t>Las dos condiciones más importantes a tener presentes en cuanto a la posible formación de hielo en el carburador son: la TEMPERATURA del aire y su HUMEDAD RELATIVA. La temperatura del aire ambiente es importante, pero no porque sea necesario que esté por debajo de 0ºC o cercana al punto de congelación, puesto que si la temperatura en el carburador cae hasta 30º, se puede producir congelación incluso en un ambiente relativamente caluroso (entre -10ºC y 30ºC). La humedad relativa es el factor más importante, considerándose posible la formación de hielo en el carburador con valores tan bajos como un 30% de humedad. Lógicamente, cuanto mayor sea el contenido de agua en la atmósfera, mayor es el riesgo de hielo en el carburador. En días secos o cuando la temperatura está muy por debajo del punto de congelación, la humedad del aire no suele generar hielo en el carburador, pero si la temperatura está entre -10°C y 30°C, y la humedad relativa es alta debemos tomar las precauciones necesarias para evitar su formación. Es necesario hacer hincapié en que no es necesario que la humedad sea visible (nubes, lluvia) para que sea posible la formación de hielo en el carburador. Conviene tener presente las recomendaciones dadas en el Manual de Vuelo de cada avión, porque algunos son más sensibles a este fenómeno que otros. Por ejemplo, las </a:t>
            </a:r>
            <a:r>
              <a:rPr lang="es-MX" sz="1500" dirty="0" err="1">
                <a:latin typeface="Verdana" panose="020B0604030504040204" pitchFamily="34" charset="0"/>
              </a:rPr>
              <a:t>Cessna</a:t>
            </a:r>
            <a:r>
              <a:rPr lang="es-MX" sz="1500" dirty="0">
                <a:latin typeface="Verdana" panose="020B0604030504040204" pitchFamily="34" charset="0"/>
              </a:rPr>
              <a:t> forman hielo en el carburador con más facilidad que las </a:t>
            </a:r>
            <a:r>
              <a:rPr lang="es-MX" sz="1500" dirty="0" err="1">
                <a:latin typeface="Verdana" panose="020B0604030504040204" pitchFamily="34" charset="0"/>
              </a:rPr>
              <a:t>Piper</a:t>
            </a:r>
            <a:r>
              <a:rPr lang="es-MX" sz="1500" dirty="0">
                <a:latin typeface="Verdana" panose="020B0604030504040204" pitchFamily="34" charset="0"/>
              </a:rPr>
              <a:t>.</a:t>
            </a:r>
          </a:p>
          <a:p>
            <a:pPr algn="just">
              <a:lnSpc>
                <a:spcPct val="150000"/>
              </a:lnSpc>
            </a:pPr>
            <a:r>
              <a:rPr lang="es-MX" sz="1500" dirty="0">
                <a:latin typeface="Verdana" panose="020B0604030504040204" pitchFamily="34" charset="0"/>
              </a:rPr>
              <a:t>El primer indicio de la formación de hielo en el carburador es un funcionamiento irregular del motor y una pérdida de potencia. En aviones propulsados por hélices de paso fijo, esto último se traduce en una caída de las r.p.m. en el tacómetro, mientras que con hélices de paso variable (de velocidad constante) se traduce en una caída de la presión del colector de admisión, porque debido a su naturaleza las r.p.m. se mantendrán constantes. A medida que se vaya formando mas hielo en el carburador, el funcionamiento del motor se hará más irregular y la pérdida de potencia se hará mayor</a:t>
            </a:r>
            <a:endParaRPr lang="es-MX" sz="1500" b="0" i="0" dirty="0">
              <a:effectLst/>
              <a:latin typeface="Verdana" panose="020B0604030504040204" pitchFamily="34" charset="0"/>
            </a:endParaRPr>
          </a:p>
        </p:txBody>
      </p:sp>
    </p:spTree>
    <p:extLst>
      <p:ext uri="{BB962C8B-B14F-4D97-AF65-F5344CB8AC3E}">
        <p14:creationId xmlns:p14="http://schemas.microsoft.com/office/powerpoint/2010/main" val="3172411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93183" y="196801"/>
            <a:ext cx="11822806" cy="6524863"/>
          </a:xfrm>
          <a:prstGeom prst="rect">
            <a:avLst/>
          </a:prstGeom>
        </p:spPr>
        <p:txBody>
          <a:bodyPr wrap="square">
            <a:spAutoFit/>
          </a:bodyPr>
          <a:lstStyle/>
          <a:p>
            <a:pPr algn="just">
              <a:buFont typeface="Arial" panose="020B0604020202020204" pitchFamily="34" charset="0"/>
              <a:buChar char="•"/>
            </a:pPr>
            <a:endParaRPr lang="es-MX" sz="1100" dirty="0" smtClean="0">
              <a:latin typeface="Verdana" panose="020B0604030504040204" pitchFamily="34" charset="0"/>
            </a:endParaRPr>
          </a:p>
          <a:p>
            <a:pPr algn="ctr"/>
            <a:r>
              <a:rPr lang="es-MX" sz="1400" b="1" dirty="0" smtClean="0">
                <a:solidFill>
                  <a:srgbClr val="C00000"/>
                </a:solidFill>
                <a:latin typeface="Verdana" panose="020B0604030504040204" pitchFamily="34" charset="0"/>
              </a:rPr>
              <a:t>RESUMEN</a:t>
            </a:r>
          </a:p>
          <a:p>
            <a:pPr algn="just">
              <a:buFont typeface="Arial" panose="020B0604020202020204" pitchFamily="34" charset="0"/>
              <a:buChar char="•"/>
            </a:pPr>
            <a:r>
              <a:rPr lang="es-MX" sz="1100" dirty="0" smtClean="0">
                <a:latin typeface="Verdana" panose="020B0604030504040204" pitchFamily="34" charset="0"/>
              </a:rPr>
              <a:t>La </a:t>
            </a:r>
            <a:r>
              <a:rPr lang="es-MX" sz="1100" dirty="0">
                <a:latin typeface="Verdana" panose="020B0604030504040204" pitchFamily="34" charset="0"/>
              </a:rPr>
              <a:t>mezcla de aire y combustible que entra a los cilindros debe tener una proporción adecuada para producir un rendimiento eficiente y adecuado del motor.</a:t>
            </a:r>
          </a:p>
          <a:p>
            <a:pPr algn="just">
              <a:buFont typeface="Arial" panose="020B0604020202020204" pitchFamily="34" charset="0"/>
              <a:buChar char="•"/>
            </a:pPr>
            <a:r>
              <a:rPr lang="es-MX" sz="1100" dirty="0">
                <a:latin typeface="Verdana" panose="020B0604030504040204" pitchFamily="34" charset="0"/>
              </a:rPr>
              <a:t>La combustión es posible en el rango de relaciones de mezcla entre 7:1 y 22:1, estando los valores normales comprendidos entre 12:1 y 15:1.</a:t>
            </a:r>
          </a:p>
          <a:p>
            <a:pPr algn="just">
              <a:buFont typeface="Arial" panose="020B0604020202020204" pitchFamily="34" charset="0"/>
              <a:buChar char="•"/>
            </a:pPr>
            <a:r>
              <a:rPr lang="es-MX" sz="1100" dirty="0">
                <a:latin typeface="Verdana" panose="020B0604030504040204" pitchFamily="34" charset="0"/>
              </a:rPr>
              <a:t>La mejor eficiencia de operación se suele obtener con una relación de 15:1 (15 partes de aire por una de combustible), pero por diseño, es típico que mezcla sea algo mas enriquecida (12:1) para reducir la posibilidad de detonación.</a:t>
            </a:r>
          </a:p>
          <a:p>
            <a:pPr algn="just">
              <a:buFont typeface="Arial" panose="020B0604020202020204" pitchFamily="34" charset="0"/>
              <a:buChar char="•"/>
            </a:pPr>
            <a:r>
              <a:rPr lang="es-MX" sz="1100" dirty="0">
                <a:latin typeface="Verdana" panose="020B0604030504040204" pitchFamily="34" charset="0"/>
              </a:rPr>
              <a:t>Los carburadores se ajustan para obtener su máxima potencia en el despegue, con una presión al nivel del mar. Como a medida que aumenta la altitud la densidad decrece, aunque el volumen de aire es el mismo su peso es menor, razón por la cual la mezcla tiende a enriquecerse.</a:t>
            </a:r>
          </a:p>
          <a:p>
            <a:pPr algn="just">
              <a:buFont typeface="Arial" panose="020B0604020202020204" pitchFamily="34" charset="0"/>
              <a:buChar char="•"/>
            </a:pPr>
            <a:r>
              <a:rPr lang="es-MX" sz="1100" dirty="0">
                <a:latin typeface="Verdana" panose="020B0604030504040204" pitchFamily="34" charset="0"/>
              </a:rPr>
              <a:t>Para compensar esta tendencia, los aviones tiene un mando de control de mezcla. Este mando tiene una gama de posiciones entre una máxima (Full </a:t>
            </a:r>
            <a:r>
              <a:rPr lang="es-MX" sz="1100" dirty="0" err="1">
                <a:latin typeface="Verdana" panose="020B0604030504040204" pitchFamily="34" charset="0"/>
              </a:rPr>
              <a:t>Rich</a:t>
            </a:r>
            <a:r>
              <a:rPr lang="es-MX" sz="1100" dirty="0">
                <a:latin typeface="Verdana" panose="020B0604030504040204" pitchFamily="34" charset="0"/>
              </a:rPr>
              <a:t>) y una mínima (Idle </a:t>
            </a:r>
            <a:r>
              <a:rPr lang="es-MX" sz="1100" dirty="0" err="1">
                <a:latin typeface="Verdana" panose="020B0604030504040204" pitchFamily="34" charset="0"/>
              </a:rPr>
              <a:t>Cut</a:t>
            </a:r>
            <a:r>
              <a:rPr lang="es-MX" sz="1100" dirty="0">
                <a:latin typeface="Verdana" panose="020B0604030504040204" pitchFamily="34" charset="0"/>
              </a:rPr>
              <a:t> Off).</a:t>
            </a:r>
          </a:p>
          <a:p>
            <a:pPr algn="just">
              <a:buFont typeface="Arial" panose="020B0604020202020204" pitchFamily="34" charset="0"/>
              <a:buChar char="•"/>
            </a:pPr>
            <a:r>
              <a:rPr lang="es-MX" sz="1100" dirty="0">
                <a:latin typeface="Verdana" panose="020B0604030504040204" pitchFamily="34" charset="0"/>
              </a:rPr>
              <a:t>En despegue, ascenso, circuito de tráfico y aterrizaje este mando debe estar en "Full </a:t>
            </a:r>
            <a:r>
              <a:rPr lang="es-MX" sz="1100" dirty="0" err="1">
                <a:latin typeface="Verdana" panose="020B0604030504040204" pitchFamily="34" charset="0"/>
              </a:rPr>
              <a:t>Rich</a:t>
            </a:r>
            <a:r>
              <a:rPr lang="es-MX" sz="1100" dirty="0">
                <a:latin typeface="Verdana" panose="020B0604030504040204" pitchFamily="34" charset="0"/>
              </a:rPr>
              <a:t>", y se suele recomendar una mezcla mas empobrecida por encima de una altitud determinada.</a:t>
            </a:r>
          </a:p>
          <a:p>
            <a:pPr algn="just">
              <a:buFont typeface="Arial" panose="020B0604020202020204" pitchFamily="34" charset="0"/>
              <a:buChar char="•"/>
            </a:pPr>
            <a:r>
              <a:rPr lang="es-MX" sz="1100" dirty="0">
                <a:latin typeface="Verdana" panose="020B0604030504040204" pitchFamily="34" charset="0"/>
              </a:rPr>
              <a:t>Una mezcla demasiado rica puede provocar: consumo excesivo, funcionamiento irregular del motor, temperatura del motor algo baja, y mayor posibilidad de "engrasar" las bujías.</a:t>
            </a:r>
          </a:p>
          <a:p>
            <a:pPr algn="just">
              <a:buFont typeface="Arial" panose="020B0604020202020204" pitchFamily="34" charset="0"/>
              <a:buChar char="•"/>
            </a:pPr>
            <a:r>
              <a:rPr lang="es-MX" sz="1100" dirty="0">
                <a:latin typeface="Verdana" panose="020B0604030504040204" pitchFamily="34" charset="0"/>
              </a:rPr>
              <a:t>Una mezcla demasiado pobre puede dar lugar a: pérdida de potencia, temperaturas demasiado altas en el motor, y mayor posibilidad de detonación.</a:t>
            </a:r>
          </a:p>
          <a:p>
            <a:pPr algn="just">
              <a:buFont typeface="Arial" panose="020B0604020202020204" pitchFamily="34" charset="0"/>
              <a:buChar char="•"/>
            </a:pPr>
            <a:r>
              <a:rPr lang="es-MX" sz="1100" dirty="0">
                <a:latin typeface="Verdana" panose="020B0604030504040204" pitchFamily="34" charset="0"/>
              </a:rPr>
              <a:t>La mayor parte de los accidentes en aviación ligera tienen algo que ver con el combustible, por lo cual el piloto está obligado a seguir una serie de cautelas y recomendaciones en cuanto a la gestión del mismo.</a:t>
            </a:r>
          </a:p>
          <a:p>
            <a:pPr algn="just">
              <a:buFont typeface="Arial" panose="020B0604020202020204" pitchFamily="34" charset="0"/>
              <a:buChar char="•"/>
            </a:pPr>
            <a:r>
              <a:rPr lang="es-MX" sz="1100" dirty="0">
                <a:latin typeface="Verdana" panose="020B0604030504040204" pitchFamily="34" charset="0"/>
              </a:rPr>
              <a:t>Un motivo muy común de que un motor falle llegando a parase es la formación de hielo en el carburador.</a:t>
            </a:r>
          </a:p>
          <a:p>
            <a:pPr algn="just">
              <a:buFont typeface="Arial" panose="020B0604020202020204" pitchFamily="34" charset="0"/>
              <a:buChar char="•"/>
            </a:pPr>
            <a:r>
              <a:rPr lang="es-MX" sz="1100" dirty="0">
                <a:latin typeface="Verdana" panose="020B0604030504040204" pitchFamily="34" charset="0"/>
              </a:rPr>
              <a:t>El súbito enfriamiento por la vaporización del combustible y la expansión del aire en el </a:t>
            </a:r>
            <a:r>
              <a:rPr lang="es-MX" sz="1100" dirty="0" err="1">
                <a:latin typeface="Verdana" panose="020B0604030504040204" pitchFamily="34" charset="0"/>
              </a:rPr>
              <a:t>venturi</a:t>
            </a:r>
            <a:r>
              <a:rPr lang="es-MX" sz="1100" dirty="0">
                <a:latin typeface="Verdana" panose="020B0604030504040204" pitchFamily="34" charset="0"/>
              </a:rPr>
              <a:t> puede provocar la formación de hielo en el carburador, aun en casos en que la temperatura ambiente no sea baja.</a:t>
            </a:r>
          </a:p>
          <a:p>
            <a:pPr algn="just">
              <a:buFont typeface="Arial" panose="020B0604020202020204" pitchFamily="34" charset="0"/>
              <a:buChar char="•"/>
            </a:pPr>
            <a:r>
              <a:rPr lang="es-MX" sz="1100" dirty="0">
                <a:latin typeface="Verdana" panose="020B0604030504040204" pitchFamily="34" charset="0"/>
              </a:rPr>
              <a:t>Las claves de este fenómeno son la temperatura y la humedad, especialmente esta última. En condiciones atmosféricas de entre -10ºC y 30ºC con una humedad relativa del aire moderada o elevada, es posible la formación de hielo en el carburador.</a:t>
            </a:r>
          </a:p>
          <a:p>
            <a:pPr algn="just">
              <a:buFont typeface="Arial" panose="020B0604020202020204" pitchFamily="34" charset="0"/>
              <a:buChar char="•"/>
            </a:pPr>
            <a:r>
              <a:rPr lang="es-MX" sz="1100" dirty="0">
                <a:latin typeface="Verdana" panose="020B0604030504040204" pitchFamily="34" charset="0"/>
              </a:rPr>
              <a:t>Para prevenir esta formación de hielo o eliminar el ya formado, se dispone en la cabina de mando de una palanca (</a:t>
            </a:r>
            <a:r>
              <a:rPr lang="es-MX" sz="1100" dirty="0" err="1">
                <a:latin typeface="Verdana" panose="020B0604030504040204" pitchFamily="34" charset="0"/>
              </a:rPr>
              <a:t>carburator</a:t>
            </a:r>
            <a:r>
              <a:rPr lang="es-MX" sz="1100" dirty="0">
                <a:latin typeface="Verdana" panose="020B0604030504040204" pitchFamily="34" charset="0"/>
              </a:rPr>
              <a:t> </a:t>
            </a:r>
            <a:r>
              <a:rPr lang="es-MX" sz="1100" dirty="0" err="1">
                <a:latin typeface="Verdana" panose="020B0604030504040204" pitchFamily="34" charset="0"/>
              </a:rPr>
              <a:t>heat</a:t>
            </a:r>
            <a:r>
              <a:rPr lang="es-MX" sz="1100" dirty="0">
                <a:latin typeface="Verdana" panose="020B0604030504040204" pitchFamily="34" charset="0"/>
              </a:rPr>
              <a:t>), que cambia la entrada de aire desde la toma normal (aire ambiente) a otra toma que sirviéndose del tubo de escape calienta el aire de entrada.</a:t>
            </a:r>
          </a:p>
          <a:p>
            <a:pPr algn="just">
              <a:buFont typeface="Arial" panose="020B0604020202020204" pitchFamily="34" charset="0"/>
              <a:buChar char="•"/>
            </a:pPr>
            <a:r>
              <a:rPr lang="es-MX" sz="1100" dirty="0">
                <a:latin typeface="Verdana" panose="020B0604030504040204" pitchFamily="34" charset="0"/>
              </a:rPr>
              <a:t>La formación de hielo es improbable en días calurosos y secos, así como con el motor funcionando a un régimen por encima del 75% de su potencia.</a:t>
            </a:r>
          </a:p>
          <a:p>
            <a:pPr algn="just">
              <a:buFont typeface="Arial" panose="020B0604020202020204" pitchFamily="34" charset="0"/>
              <a:buChar char="•"/>
            </a:pPr>
            <a:r>
              <a:rPr lang="es-MX" sz="1100" dirty="0">
                <a:latin typeface="Verdana" panose="020B0604030504040204" pitchFamily="34" charset="0"/>
              </a:rPr>
              <a:t>Los síntomas iniciales de hielo en el carburador son: un funcionamiento irregular del motor y con hélices de paso fijo una pérdida de rpm, o con hélices de paso variable una pérdida de presión de admisión.</a:t>
            </a:r>
          </a:p>
          <a:p>
            <a:pPr algn="just">
              <a:buFont typeface="Arial" panose="020B0604020202020204" pitchFamily="34" charset="0"/>
              <a:buChar char="•"/>
            </a:pPr>
            <a:r>
              <a:rPr lang="es-MX" sz="1100" dirty="0">
                <a:latin typeface="Verdana" panose="020B0604030504040204" pitchFamily="34" charset="0"/>
              </a:rPr>
              <a:t>Como la calefacción al carburador disminuye la potencia, no debe utilizarse en situaciones en que se necesita toda: despegues, ascensos, o en la fase final de aterrizaje (por si ha de frustrarse la toma).</a:t>
            </a:r>
          </a:p>
          <a:p>
            <a:pPr algn="just">
              <a:buFont typeface="Arial" panose="020B0604020202020204" pitchFamily="34" charset="0"/>
              <a:buChar char="•"/>
            </a:pPr>
            <a:r>
              <a:rPr lang="es-MX" sz="1100" dirty="0">
                <a:latin typeface="Verdana" panose="020B0604030504040204" pitchFamily="34" charset="0"/>
              </a:rPr>
              <a:t>No es conveniente tampoco su utilización con el motor a un régimen superior al 75% de su potencia, porque puede causar detonación.</a:t>
            </a:r>
          </a:p>
          <a:p>
            <a:pPr algn="just">
              <a:buFont typeface="Arial" panose="020B0604020202020204" pitchFamily="34" charset="0"/>
              <a:buChar char="•"/>
            </a:pPr>
            <a:r>
              <a:rPr lang="es-MX" sz="1100" dirty="0">
                <a:latin typeface="Verdana" panose="020B0604030504040204" pitchFamily="34" charset="0"/>
              </a:rPr>
              <a:t>Aunque pueden darse varias posiciones de la palanca, lo normal es que se tenga en sus posiciones extremas (Off u </a:t>
            </a:r>
            <a:r>
              <a:rPr lang="es-MX" sz="1100" dirty="0" err="1">
                <a:latin typeface="Verdana" panose="020B0604030504040204" pitchFamily="34" charset="0"/>
              </a:rPr>
              <a:t>On</a:t>
            </a:r>
            <a:r>
              <a:rPr lang="es-MX" sz="1100" dirty="0">
                <a:latin typeface="Verdana" panose="020B0604030504040204" pitchFamily="34" charset="0"/>
              </a:rPr>
              <a:t>).</a:t>
            </a:r>
          </a:p>
          <a:p>
            <a:pPr algn="just">
              <a:buFont typeface="Arial" panose="020B0604020202020204" pitchFamily="34" charset="0"/>
              <a:buChar char="•"/>
            </a:pPr>
            <a:r>
              <a:rPr lang="es-MX" sz="1100" dirty="0">
                <a:latin typeface="Verdana" panose="020B0604030504040204" pitchFamily="34" charset="0"/>
              </a:rPr>
              <a:t>En casos de sospecha de hielo en el carburador, activar la calefacción al mismo inmediatamente con la palanca en su posición máxima, y mantenerla hasta asegurar que el hielo se ha derretido.</a:t>
            </a:r>
          </a:p>
          <a:p>
            <a:pPr algn="just">
              <a:buFont typeface="Arial" panose="020B0604020202020204" pitchFamily="34" charset="0"/>
              <a:buChar char="•"/>
            </a:pPr>
            <a:r>
              <a:rPr lang="es-MX" sz="1100" dirty="0">
                <a:latin typeface="Verdana" panose="020B0604030504040204" pitchFamily="34" charset="0"/>
              </a:rPr>
              <a:t>Al derretirse el hielo del carburador, este pasa a los cilindros en forma de gotas de agua, lo cual produce una pérdida de r.p.m. y un funcionamiento irregular del motor. Una vez corregida la situación, el motor girará de forma regular e irá recuperando r.p.m. Al desactivar entonces la calefacción al carburador, las r.p.m. deben volver a sus valores normales.</a:t>
            </a:r>
          </a:p>
          <a:p>
            <a:pPr algn="just">
              <a:buFont typeface="Arial" panose="020B0604020202020204" pitchFamily="34" charset="0"/>
              <a:buChar char="•"/>
            </a:pPr>
            <a:r>
              <a:rPr lang="es-MX" sz="1100" dirty="0">
                <a:latin typeface="Verdana" panose="020B0604030504040204" pitchFamily="34" charset="0"/>
              </a:rPr>
              <a:t>Es conveniente seguir las recomendaciones de los fabricantes respecto a cuando y como emplear los mandos de calefacción al carburador y de mezcla de combustible.</a:t>
            </a:r>
            <a:endParaRPr lang="es-MX" sz="1100" b="0" i="0" dirty="0">
              <a:effectLst/>
              <a:latin typeface="Verdana" panose="020B0604030504040204" pitchFamily="34" charset="0"/>
            </a:endParaRPr>
          </a:p>
        </p:txBody>
      </p:sp>
    </p:spTree>
    <p:extLst>
      <p:ext uri="{BB962C8B-B14F-4D97-AF65-F5344CB8AC3E}">
        <p14:creationId xmlns:p14="http://schemas.microsoft.com/office/powerpoint/2010/main" val="2000494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hlinkClick r:id="rId2"/>
          </p:cNvPr>
          <p:cNvSpPr/>
          <p:nvPr/>
        </p:nvSpPr>
        <p:spPr>
          <a:xfrm>
            <a:off x="665408" y="1507273"/>
            <a:ext cx="10333150" cy="369332"/>
          </a:xfrm>
          <a:prstGeom prst="rect">
            <a:avLst/>
          </a:prstGeom>
        </p:spPr>
        <p:txBody>
          <a:bodyPr wrap="square">
            <a:spAutoFit/>
          </a:bodyPr>
          <a:lstStyle/>
          <a:p>
            <a:r>
              <a:rPr lang="es-MX" dirty="0" smtClean="0">
                <a:latin typeface="Roboto"/>
              </a:rPr>
              <a:t>*Como </a:t>
            </a:r>
            <a:r>
              <a:rPr lang="es-MX" dirty="0">
                <a:latin typeface="Roboto"/>
              </a:rPr>
              <a:t>funciona el sistema de combustible en un </a:t>
            </a:r>
            <a:r>
              <a:rPr lang="es-MX" dirty="0" err="1">
                <a:latin typeface="Roboto"/>
              </a:rPr>
              <a:t>avion</a:t>
            </a:r>
            <a:r>
              <a:rPr lang="es-MX" dirty="0">
                <a:latin typeface="Roboto"/>
              </a:rPr>
              <a:t> </a:t>
            </a:r>
            <a:r>
              <a:rPr lang="es-MX" dirty="0" smtClean="0">
                <a:latin typeface="Roboto"/>
              </a:rPr>
              <a:t>PA-38</a:t>
            </a:r>
            <a:endParaRPr lang="es-MX" b="0" i="0" dirty="0">
              <a:effectLst/>
              <a:latin typeface="Roboto"/>
            </a:endParaRPr>
          </a:p>
        </p:txBody>
      </p:sp>
      <p:sp>
        <p:nvSpPr>
          <p:cNvPr id="3" name="Rectángulo 2">
            <a:hlinkClick r:id="rId3"/>
          </p:cNvPr>
          <p:cNvSpPr/>
          <p:nvPr/>
        </p:nvSpPr>
        <p:spPr>
          <a:xfrm>
            <a:off x="652529" y="893511"/>
            <a:ext cx="8345510" cy="369332"/>
          </a:xfrm>
          <a:prstGeom prst="rect">
            <a:avLst/>
          </a:prstGeom>
        </p:spPr>
        <p:txBody>
          <a:bodyPr wrap="square">
            <a:spAutoFit/>
          </a:bodyPr>
          <a:lstStyle/>
          <a:p>
            <a:r>
              <a:rPr lang="es-MX" dirty="0" smtClean="0">
                <a:latin typeface="Roboto"/>
              </a:rPr>
              <a:t>*Que </a:t>
            </a:r>
            <a:r>
              <a:rPr lang="es-MX" dirty="0">
                <a:latin typeface="Roboto"/>
              </a:rPr>
              <a:t>tipo de combustible utilizan los aviones | Capitán Aéreo</a:t>
            </a:r>
            <a:endParaRPr lang="es-MX" b="0" i="0" dirty="0">
              <a:effectLst/>
              <a:latin typeface="Roboto"/>
            </a:endParaRPr>
          </a:p>
        </p:txBody>
      </p:sp>
      <p:sp>
        <p:nvSpPr>
          <p:cNvPr id="5" name="Rectángulo 4">
            <a:hlinkClick r:id="rId4"/>
          </p:cNvPr>
          <p:cNvSpPr/>
          <p:nvPr/>
        </p:nvSpPr>
        <p:spPr>
          <a:xfrm>
            <a:off x="665408" y="2050755"/>
            <a:ext cx="8332631" cy="369332"/>
          </a:xfrm>
          <a:prstGeom prst="rect">
            <a:avLst/>
          </a:prstGeom>
        </p:spPr>
        <p:txBody>
          <a:bodyPr wrap="square">
            <a:spAutoFit/>
          </a:bodyPr>
          <a:lstStyle/>
          <a:p>
            <a:r>
              <a:rPr lang="en-US" dirty="0" smtClean="0">
                <a:latin typeface="Roboto"/>
              </a:rPr>
              <a:t>*How </a:t>
            </a:r>
            <a:r>
              <a:rPr lang="en-US" dirty="0">
                <a:latin typeface="Roboto"/>
              </a:rPr>
              <a:t>much fuel does a jet airplane need? Explained by Captain Joe</a:t>
            </a:r>
            <a:endParaRPr lang="en-US" b="0" i="0" dirty="0">
              <a:effectLst/>
              <a:latin typeface="Roboto"/>
            </a:endParaRPr>
          </a:p>
        </p:txBody>
      </p:sp>
      <p:sp>
        <p:nvSpPr>
          <p:cNvPr id="6" name="Rectángulo 5">
            <a:hlinkClick r:id="rId5"/>
          </p:cNvPr>
          <p:cNvSpPr/>
          <p:nvPr/>
        </p:nvSpPr>
        <p:spPr>
          <a:xfrm>
            <a:off x="665408" y="2616783"/>
            <a:ext cx="8332631" cy="369332"/>
          </a:xfrm>
          <a:prstGeom prst="rect">
            <a:avLst/>
          </a:prstGeom>
        </p:spPr>
        <p:txBody>
          <a:bodyPr wrap="square">
            <a:spAutoFit/>
          </a:bodyPr>
          <a:lstStyle/>
          <a:p>
            <a:r>
              <a:rPr lang="en-US" dirty="0" smtClean="0">
                <a:latin typeface="Roboto"/>
              </a:rPr>
              <a:t>*How </a:t>
            </a:r>
            <a:r>
              <a:rPr lang="en-US" dirty="0">
                <a:latin typeface="Roboto"/>
              </a:rPr>
              <a:t>does the AIRBUS FUEL SYSTEM work? Explained by CAPTAIN JOE</a:t>
            </a:r>
            <a:endParaRPr lang="en-US" b="0" i="0" dirty="0">
              <a:effectLst/>
              <a:latin typeface="Roboto"/>
            </a:endParaRPr>
          </a:p>
        </p:txBody>
      </p:sp>
      <p:sp>
        <p:nvSpPr>
          <p:cNvPr id="7" name="Rectángulo 6">
            <a:hlinkClick r:id="rId6"/>
          </p:cNvPr>
          <p:cNvSpPr/>
          <p:nvPr/>
        </p:nvSpPr>
        <p:spPr>
          <a:xfrm>
            <a:off x="1255591" y="4731383"/>
            <a:ext cx="5045099" cy="400110"/>
          </a:xfrm>
          <a:prstGeom prst="rect">
            <a:avLst/>
          </a:prstGeom>
        </p:spPr>
        <p:txBody>
          <a:bodyPr wrap="none">
            <a:spAutoFit/>
          </a:bodyPr>
          <a:lstStyle/>
          <a:p>
            <a:r>
              <a:rPr lang="en-US" sz="2000" b="1" dirty="0" smtClean="0">
                <a:solidFill>
                  <a:srgbClr val="002060"/>
                </a:solidFill>
                <a:latin typeface="Roboto"/>
              </a:rPr>
              <a:t>*Aviation </a:t>
            </a:r>
            <a:r>
              <a:rPr lang="en-US" sz="2000" b="1" dirty="0">
                <a:solidFill>
                  <a:srgbClr val="002060"/>
                </a:solidFill>
                <a:latin typeface="Roboto"/>
              </a:rPr>
              <a:t>Fuels and Fuel Systems part 1</a:t>
            </a:r>
            <a:endParaRPr lang="en-US" sz="2000" b="1" i="0" dirty="0">
              <a:solidFill>
                <a:srgbClr val="002060"/>
              </a:solidFill>
              <a:effectLst/>
              <a:latin typeface="Roboto"/>
            </a:endParaRPr>
          </a:p>
        </p:txBody>
      </p:sp>
      <p:sp>
        <p:nvSpPr>
          <p:cNvPr id="8" name="Rectángulo 7">
            <a:hlinkClick r:id="rId7"/>
          </p:cNvPr>
          <p:cNvSpPr/>
          <p:nvPr/>
        </p:nvSpPr>
        <p:spPr>
          <a:xfrm>
            <a:off x="1255591" y="5253708"/>
            <a:ext cx="5045099" cy="400110"/>
          </a:xfrm>
          <a:prstGeom prst="rect">
            <a:avLst/>
          </a:prstGeom>
        </p:spPr>
        <p:txBody>
          <a:bodyPr wrap="none">
            <a:spAutoFit/>
          </a:bodyPr>
          <a:lstStyle/>
          <a:p>
            <a:r>
              <a:rPr lang="en-US" sz="2000" b="1" dirty="0" smtClean="0">
                <a:solidFill>
                  <a:srgbClr val="002060"/>
                </a:solidFill>
                <a:latin typeface="Roboto"/>
              </a:rPr>
              <a:t>*Aviation </a:t>
            </a:r>
            <a:r>
              <a:rPr lang="en-US" sz="2000" b="1" dirty="0">
                <a:solidFill>
                  <a:srgbClr val="002060"/>
                </a:solidFill>
                <a:latin typeface="Roboto"/>
              </a:rPr>
              <a:t>Fuels and Fuel Systems part </a:t>
            </a:r>
            <a:r>
              <a:rPr lang="en-US" sz="2000" b="1" dirty="0" smtClean="0">
                <a:solidFill>
                  <a:srgbClr val="002060"/>
                </a:solidFill>
                <a:latin typeface="Roboto"/>
              </a:rPr>
              <a:t>2</a:t>
            </a:r>
            <a:endParaRPr lang="en-US" sz="2000" b="1" i="0" dirty="0">
              <a:solidFill>
                <a:srgbClr val="002060"/>
              </a:solidFill>
              <a:effectLst/>
              <a:latin typeface="Roboto"/>
            </a:endParaRPr>
          </a:p>
        </p:txBody>
      </p:sp>
      <p:sp>
        <p:nvSpPr>
          <p:cNvPr id="9" name="Rectángulo 8">
            <a:hlinkClick r:id="rId8"/>
          </p:cNvPr>
          <p:cNvSpPr/>
          <p:nvPr/>
        </p:nvSpPr>
        <p:spPr>
          <a:xfrm>
            <a:off x="7856686" y="4715482"/>
            <a:ext cx="3574505" cy="369332"/>
          </a:xfrm>
          <a:prstGeom prst="rect">
            <a:avLst/>
          </a:prstGeom>
        </p:spPr>
        <p:txBody>
          <a:bodyPr wrap="none">
            <a:spAutoFit/>
          </a:bodyPr>
          <a:lstStyle/>
          <a:p>
            <a:r>
              <a:rPr lang="en-US" dirty="0" smtClean="0">
                <a:solidFill>
                  <a:srgbClr val="FF0000"/>
                </a:solidFill>
                <a:latin typeface="Roboto"/>
              </a:rPr>
              <a:t>*Water </a:t>
            </a:r>
            <a:r>
              <a:rPr lang="en-US" dirty="0">
                <a:solidFill>
                  <a:srgbClr val="FF0000"/>
                </a:solidFill>
                <a:latin typeface="Roboto"/>
              </a:rPr>
              <a:t>and 100LL (Aviation Fuel)</a:t>
            </a:r>
            <a:endParaRPr lang="en-US" b="0" i="0" dirty="0">
              <a:solidFill>
                <a:srgbClr val="FF0000"/>
              </a:solidFill>
              <a:effectLst/>
              <a:latin typeface="Roboto"/>
            </a:endParaRPr>
          </a:p>
        </p:txBody>
      </p:sp>
      <p:sp>
        <p:nvSpPr>
          <p:cNvPr id="11" name="Rectángulo 10">
            <a:hlinkClick r:id="rId9"/>
          </p:cNvPr>
          <p:cNvSpPr/>
          <p:nvPr/>
        </p:nvSpPr>
        <p:spPr>
          <a:xfrm>
            <a:off x="7985960" y="5134053"/>
            <a:ext cx="2542684" cy="369332"/>
          </a:xfrm>
          <a:prstGeom prst="rect">
            <a:avLst/>
          </a:prstGeom>
        </p:spPr>
        <p:txBody>
          <a:bodyPr wrap="none">
            <a:spAutoFit/>
          </a:bodyPr>
          <a:lstStyle/>
          <a:p>
            <a:r>
              <a:rPr lang="es-MX" b="1" dirty="0" err="1">
                <a:solidFill>
                  <a:srgbClr val="FF0000"/>
                </a:solidFill>
              </a:rPr>
              <a:t>Fueling</a:t>
            </a:r>
            <a:r>
              <a:rPr lang="es-MX" b="1" dirty="0">
                <a:solidFill>
                  <a:srgbClr val="FF0000"/>
                </a:solidFill>
              </a:rPr>
              <a:t> </a:t>
            </a:r>
            <a:r>
              <a:rPr lang="es-MX" b="1" dirty="0" err="1">
                <a:solidFill>
                  <a:srgbClr val="FF0000"/>
                </a:solidFill>
              </a:rPr>
              <a:t>Your</a:t>
            </a:r>
            <a:r>
              <a:rPr lang="es-MX" b="1" dirty="0">
                <a:solidFill>
                  <a:srgbClr val="FF0000"/>
                </a:solidFill>
              </a:rPr>
              <a:t> </a:t>
            </a:r>
            <a:r>
              <a:rPr lang="es-MX" b="1" dirty="0" err="1">
                <a:solidFill>
                  <a:srgbClr val="FF0000"/>
                </a:solidFill>
              </a:rPr>
              <a:t>Airplane</a:t>
            </a:r>
            <a:endParaRPr lang="es-MX" b="1" dirty="0">
              <a:solidFill>
                <a:srgbClr val="FF0000"/>
              </a:solidFill>
            </a:endParaRPr>
          </a:p>
        </p:txBody>
      </p:sp>
      <p:sp>
        <p:nvSpPr>
          <p:cNvPr id="13" name="Rectángulo 12">
            <a:hlinkClick r:id="rId10"/>
          </p:cNvPr>
          <p:cNvSpPr/>
          <p:nvPr/>
        </p:nvSpPr>
        <p:spPr>
          <a:xfrm>
            <a:off x="1345743" y="5776033"/>
            <a:ext cx="4395178" cy="369332"/>
          </a:xfrm>
          <a:prstGeom prst="rect">
            <a:avLst/>
          </a:prstGeom>
        </p:spPr>
        <p:txBody>
          <a:bodyPr wrap="none">
            <a:spAutoFit/>
          </a:bodyPr>
          <a:lstStyle/>
          <a:p>
            <a:r>
              <a:rPr lang="es-MX" b="1" dirty="0" smtClean="0">
                <a:solidFill>
                  <a:srgbClr val="002060"/>
                </a:solidFill>
                <a:latin typeface="Roboto"/>
              </a:rPr>
              <a:t>*Fuel </a:t>
            </a:r>
            <a:r>
              <a:rPr lang="es-MX" b="1" dirty="0" err="1">
                <a:solidFill>
                  <a:srgbClr val="002060"/>
                </a:solidFill>
                <a:latin typeface="Roboto"/>
              </a:rPr>
              <a:t>System</a:t>
            </a:r>
            <a:r>
              <a:rPr lang="es-MX" b="1" dirty="0">
                <a:solidFill>
                  <a:srgbClr val="002060"/>
                </a:solidFill>
                <a:latin typeface="Roboto"/>
              </a:rPr>
              <a:t> </a:t>
            </a:r>
            <a:r>
              <a:rPr lang="es-MX" b="1" dirty="0" err="1">
                <a:solidFill>
                  <a:srgbClr val="002060"/>
                </a:solidFill>
                <a:latin typeface="Roboto"/>
              </a:rPr>
              <a:t>Presentation</a:t>
            </a:r>
            <a:r>
              <a:rPr lang="es-MX" b="1" dirty="0">
                <a:solidFill>
                  <a:srgbClr val="002060"/>
                </a:solidFill>
                <a:latin typeface="Roboto"/>
              </a:rPr>
              <a:t> (CBT A320)</a:t>
            </a:r>
            <a:endParaRPr lang="es-MX" b="1" i="0" dirty="0">
              <a:solidFill>
                <a:srgbClr val="002060"/>
              </a:solidFill>
              <a:effectLst/>
              <a:latin typeface="Roboto"/>
            </a:endParaRPr>
          </a:p>
        </p:txBody>
      </p:sp>
      <p:sp>
        <p:nvSpPr>
          <p:cNvPr id="14" name="Rectángulo 13">
            <a:hlinkClick r:id="rId11"/>
          </p:cNvPr>
          <p:cNvSpPr/>
          <p:nvPr/>
        </p:nvSpPr>
        <p:spPr>
          <a:xfrm>
            <a:off x="1255591" y="6267580"/>
            <a:ext cx="5955348" cy="369332"/>
          </a:xfrm>
          <a:prstGeom prst="rect">
            <a:avLst/>
          </a:prstGeom>
        </p:spPr>
        <p:txBody>
          <a:bodyPr wrap="none">
            <a:spAutoFit/>
          </a:bodyPr>
          <a:lstStyle/>
          <a:p>
            <a:r>
              <a:rPr lang="es-MX" b="1" dirty="0">
                <a:solidFill>
                  <a:srgbClr val="002060"/>
                </a:solidFill>
                <a:latin typeface="Roboto"/>
              </a:rPr>
              <a:t>REFUELING AIRBUS A320/PLEIN CARBURANT A320</a:t>
            </a:r>
            <a:endParaRPr lang="es-MX" b="1" i="0" dirty="0">
              <a:solidFill>
                <a:srgbClr val="002060"/>
              </a:solidFill>
              <a:effectLst/>
              <a:latin typeface="Roboto"/>
            </a:endParaRPr>
          </a:p>
        </p:txBody>
      </p:sp>
      <p:sp>
        <p:nvSpPr>
          <p:cNvPr id="15" name="Rectángulo 14">
            <a:hlinkClick r:id="rId12"/>
          </p:cNvPr>
          <p:cNvSpPr/>
          <p:nvPr/>
        </p:nvSpPr>
        <p:spPr>
          <a:xfrm>
            <a:off x="1345743" y="4159147"/>
            <a:ext cx="1633781" cy="369332"/>
          </a:xfrm>
          <a:prstGeom prst="rect">
            <a:avLst/>
          </a:prstGeom>
        </p:spPr>
        <p:txBody>
          <a:bodyPr wrap="none">
            <a:spAutoFit/>
          </a:bodyPr>
          <a:lstStyle/>
          <a:p>
            <a:r>
              <a:rPr lang="es-MX" b="1" dirty="0" smtClean="0">
                <a:solidFill>
                  <a:srgbClr val="00B050"/>
                </a:solidFill>
                <a:latin typeface="Roboto"/>
              </a:rPr>
              <a:t>*Fuel </a:t>
            </a:r>
            <a:r>
              <a:rPr lang="es-MX" b="1" dirty="0" err="1">
                <a:solidFill>
                  <a:srgbClr val="00B050"/>
                </a:solidFill>
                <a:latin typeface="Roboto"/>
              </a:rPr>
              <a:t>System</a:t>
            </a:r>
            <a:endParaRPr lang="es-MX" b="1" i="0" dirty="0">
              <a:solidFill>
                <a:srgbClr val="00B050"/>
              </a:solidFill>
              <a:effectLst/>
              <a:latin typeface="Roboto"/>
            </a:endParaRPr>
          </a:p>
        </p:txBody>
      </p:sp>
    </p:spTree>
    <p:extLst>
      <p:ext uri="{BB962C8B-B14F-4D97-AF65-F5344CB8AC3E}">
        <p14:creationId xmlns:p14="http://schemas.microsoft.com/office/powerpoint/2010/main" val="37034945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786632" y="2730322"/>
            <a:ext cx="10961516" cy="3801682"/>
          </a:xfrm>
          <a:prstGeom prst="rect">
            <a:avLst/>
          </a:prstGeom>
        </p:spPr>
      </p:pic>
      <p:sp>
        <p:nvSpPr>
          <p:cNvPr id="5" name="Rectángulo 4">
            <a:hlinkClick r:id="rId3"/>
          </p:cNvPr>
          <p:cNvSpPr/>
          <p:nvPr/>
        </p:nvSpPr>
        <p:spPr>
          <a:xfrm>
            <a:off x="786632" y="1405825"/>
            <a:ext cx="10281633" cy="369332"/>
          </a:xfrm>
          <a:prstGeom prst="rect">
            <a:avLst/>
          </a:prstGeom>
        </p:spPr>
        <p:txBody>
          <a:bodyPr wrap="square">
            <a:spAutoFit/>
          </a:bodyPr>
          <a:lstStyle/>
          <a:p>
            <a:r>
              <a:rPr lang="es-MX" dirty="0">
                <a:latin typeface="Roboto"/>
              </a:rPr>
              <a:t>Explicación del Audio que narra el Accidente del </a:t>
            </a:r>
            <a:r>
              <a:rPr lang="es-MX" dirty="0" err="1">
                <a:latin typeface="Roboto"/>
              </a:rPr>
              <a:t>Chapecoense</a:t>
            </a:r>
            <a:r>
              <a:rPr lang="es-MX" dirty="0">
                <a:latin typeface="Roboto"/>
              </a:rPr>
              <a:t>.</a:t>
            </a:r>
            <a:endParaRPr lang="es-MX" b="0" i="0" dirty="0">
              <a:effectLst/>
              <a:latin typeface="Roboto"/>
            </a:endParaRPr>
          </a:p>
        </p:txBody>
      </p:sp>
      <p:sp>
        <p:nvSpPr>
          <p:cNvPr id="6" name="Rectángulo 5">
            <a:hlinkClick r:id="rId4"/>
          </p:cNvPr>
          <p:cNvSpPr/>
          <p:nvPr/>
        </p:nvSpPr>
        <p:spPr>
          <a:xfrm>
            <a:off x="786632" y="862654"/>
            <a:ext cx="9722529" cy="369332"/>
          </a:xfrm>
          <a:prstGeom prst="rect">
            <a:avLst/>
          </a:prstGeom>
        </p:spPr>
        <p:txBody>
          <a:bodyPr wrap="square">
            <a:spAutoFit/>
          </a:bodyPr>
          <a:lstStyle/>
          <a:p>
            <a:r>
              <a:rPr lang="es-MX" dirty="0">
                <a:latin typeface="Roboto"/>
              </a:rPr>
              <a:t>Audio Original conversación entre piloto avión de </a:t>
            </a:r>
            <a:r>
              <a:rPr lang="es-MX" dirty="0" err="1">
                <a:latin typeface="Roboto"/>
              </a:rPr>
              <a:t>Chapecoense</a:t>
            </a:r>
            <a:r>
              <a:rPr lang="es-MX" dirty="0">
                <a:latin typeface="Roboto"/>
              </a:rPr>
              <a:t> y torre de control</a:t>
            </a:r>
            <a:endParaRPr lang="es-MX" b="0" i="0" dirty="0">
              <a:effectLst/>
              <a:latin typeface="Roboto"/>
            </a:endParaRPr>
          </a:p>
        </p:txBody>
      </p:sp>
      <p:sp>
        <p:nvSpPr>
          <p:cNvPr id="7" name="Rectángulo 6">
            <a:hlinkClick r:id="rId5"/>
          </p:cNvPr>
          <p:cNvSpPr/>
          <p:nvPr/>
        </p:nvSpPr>
        <p:spPr>
          <a:xfrm>
            <a:off x="786632" y="2068073"/>
            <a:ext cx="5538696" cy="369332"/>
          </a:xfrm>
          <a:prstGeom prst="rect">
            <a:avLst/>
          </a:prstGeom>
        </p:spPr>
        <p:txBody>
          <a:bodyPr wrap="none">
            <a:spAutoFit/>
          </a:bodyPr>
          <a:lstStyle/>
          <a:p>
            <a:r>
              <a:rPr lang="en-US" dirty="0">
                <a:latin typeface="Roboto"/>
              </a:rPr>
              <a:t>Air Crash İnvestigation ~ S05E02 </a:t>
            </a:r>
            <a:r>
              <a:rPr lang="en-US" dirty="0" err="1">
                <a:latin typeface="Roboto"/>
              </a:rPr>
              <a:t>Gimli</a:t>
            </a:r>
            <a:r>
              <a:rPr lang="en-US" dirty="0">
                <a:latin typeface="Roboto"/>
              </a:rPr>
              <a:t> Glider Part 1</a:t>
            </a:r>
            <a:endParaRPr lang="en-US" b="0" i="0" dirty="0">
              <a:effectLst/>
              <a:latin typeface="Roboto"/>
            </a:endParaRPr>
          </a:p>
        </p:txBody>
      </p:sp>
    </p:spTree>
    <p:extLst>
      <p:ext uri="{BB962C8B-B14F-4D97-AF65-F5344CB8AC3E}">
        <p14:creationId xmlns:p14="http://schemas.microsoft.com/office/powerpoint/2010/main" val="13707551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61</TotalTime>
  <Words>3351</Words>
  <Application>Microsoft Office PowerPoint</Application>
  <PresentationFormat>Panorámica</PresentationFormat>
  <Paragraphs>115</Paragraphs>
  <Slides>21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21</vt:i4>
      </vt:variant>
    </vt:vector>
  </HeadingPairs>
  <TitlesOfParts>
    <vt:vector size="27" baseType="lpstr">
      <vt:lpstr>Arial</vt:lpstr>
      <vt:lpstr>Century Gothic</vt:lpstr>
      <vt:lpstr>Roboto</vt:lpstr>
      <vt:lpstr>Verdana</vt:lpstr>
      <vt:lpstr>Wingdings 3</vt:lpstr>
      <vt:lpstr>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Dell14</dc:creator>
  <cp:lastModifiedBy>Dell14</cp:lastModifiedBy>
  <cp:revision>7</cp:revision>
  <dcterms:created xsi:type="dcterms:W3CDTF">2017-10-02T04:43:30Z</dcterms:created>
  <dcterms:modified xsi:type="dcterms:W3CDTF">2017-10-02T05:44:32Z</dcterms:modified>
</cp:coreProperties>
</file>