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373C6F95-8C51-4AD3-9CF7-A22926D2A190}" type="datetimeFigureOut">
              <a:rPr lang="es-MX" smtClean="0"/>
              <a:t>01/10/2017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144476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373C6F95-8C51-4AD3-9CF7-A22926D2A190}" type="datetimeFigureOut">
              <a:rPr lang="es-MX" smtClean="0"/>
              <a:t>01/10/2017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1076109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373C6F95-8C51-4AD3-9CF7-A22926D2A190}" type="datetimeFigureOut">
              <a:rPr lang="es-MX" smtClean="0"/>
              <a:t>01/10/2017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312218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373C6F95-8C51-4AD3-9CF7-A22926D2A190}" type="datetimeFigureOut">
              <a:rPr lang="es-MX" smtClean="0"/>
              <a:t>01/10/2017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3743117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373C6F95-8C51-4AD3-9CF7-A22926D2A190}" type="datetimeFigureOut">
              <a:rPr lang="es-MX" smtClean="0"/>
              <a:t>01/10/2017</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1537968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373C6F95-8C51-4AD3-9CF7-A22926D2A190}" type="datetimeFigureOut">
              <a:rPr lang="es-MX" smtClean="0"/>
              <a:t>01/10/2017</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1112254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73C6F95-8C51-4AD3-9CF7-A22926D2A190}" type="datetimeFigureOut">
              <a:rPr lang="es-MX" smtClean="0"/>
              <a:t>01/10/2017</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1307368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373C6F95-8C51-4AD3-9CF7-A22926D2A190}" type="datetimeFigureOut">
              <a:rPr lang="es-MX" smtClean="0"/>
              <a:t>01/10/2017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1048573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373C6F95-8C51-4AD3-9CF7-A22926D2A190}" type="datetimeFigureOut">
              <a:rPr lang="es-MX" smtClean="0"/>
              <a:t>01/10/2017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2494422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373C6F95-8C51-4AD3-9CF7-A22926D2A190}" type="datetimeFigureOut">
              <a:rPr lang="es-MX" smtClean="0"/>
              <a:t>01/10/2017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932004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373C6F95-8C51-4AD3-9CF7-A22926D2A190}" type="datetimeFigureOut">
              <a:rPr lang="es-MX" smtClean="0"/>
              <a:t>01/10/2017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0FC37C6-F009-43A9-BCC3-8E4B8EB50192}" type="slidenum">
              <a:rPr lang="es-MX" smtClean="0"/>
              <a:t>‹Nº›</a:t>
            </a:fld>
            <a:endParaRPr lang="es-MX"/>
          </a:p>
        </p:txBody>
      </p:sp>
    </p:spTree>
    <p:extLst>
      <p:ext uri="{BB962C8B-B14F-4D97-AF65-F5344CB8AC3E}">
        <p14:creationId xmlns:p14="http://schemas.microsoft.com/office/powerpoint/2010/main" val="1346866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3C6F95-8C51-4AD3-9CF7-A22926D2A190}" type="datetimeFigureOut">
              <a:rPr lang="es-MX" smtClean="0"/>
              <a:t>01/10/2017</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FC37C6-F009-43A9-BCC3-8E4B8EB50192}" type="slidenum">
              <a:rPr lang="es-MX" smtClean="0"/>
              <a:t>‹Nº›</a:t>
            </a:fld>
            <a:endParaRPr lang="es-MX"/>
          </a:p>
        </p:txBody>
      </p:sp>
    </p:spTree>
    <p:extLst>
      <p:ext uri="{BB962C8B-B14F-4D97-AF65-F5344CB8AC3E}">
        <p14:creationId xmlns:p14="http://schemas.microsoft.com/office/powerpoint/2010/main" val="2462369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www.manualvuelo.com/PBV/PBV13.html#138_Potencia" TargetMode="External"/><Relationship Id="rId2" Type="http://schemas.openxmlformats.org/officeDocument/2006/relationships/hyperlink" Target="http://www.manualvuelo.com/SIF/SIF32.html" TargetMode="External"/><Relationship Id="rId1" Type="http://schemas.openxmlformats.org/officeDocument/2006/relationships/slideLayout" Target="../slideLayouts/slideLayout1.xml"/><Relationship Id="rId6" Type="http://schemas.openxmlformats.org/officeDocument/2006/relationships/hyperlink" Target="http://www.manualvuelo.com/SIF/SIF31.html#313_mot_turbina" TargetMode="External"/><Relationship Id="rId5" Type="http://schemas.openxmlformats.org/officeDocument/2006/relationships/hyperlink" Target="http://www.manualvuelo.com/SIF/SIF31.html#311_mot_piston" TargetMode="External"/><Relationship Id="rId4" Type="http://schemas.openxmlformats.org/officeDocument/2006/relationships/hyperlink" Target="http://www.manualvuelo.com/PBV/PBV12.html#123_Newton."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www.manualvuelo.com/SIF/SIF37.html"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manualvuelo.com/SIF/SIF38.html" TargetMode="External"/><Relationship Id="rId2" Type="http://schemas.openxmlformats.org/officeDocument/2006/relationships/hyperlink" Target="http://www.manualvuelo.com/SIF/SIF35.html" TargetMode="External"/><Relationship Id="rId1" Type="http://schemas.openxmlformats.org/officeDocument/2006/relationships/slideLayout" Target="../slideLayouts/slideLayout2.xml"/><Relationship Id="rId4" Type="http://schemas.openxmlformats.org/officeDocument/2006/relationships/hyperlink" Target="http://www.manualvuelo.com/SIF/SIF37.html#371_contr_mezc"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youtube.com/watch?v=8h5xHQG6OeY" TargetMode="External"/><Relationship Id="rId13" Type="http://schemas.openxmlformats.org/officeDocument/2006/relationships/hyperlink" Target="https://www.youtube.com/watch?v=dvCJGnDdFxA" TargetMode="External"/><Relationship Id="rId3" Type="http://schemas.openxmlformats.org/officeDocument/2006/relationships/hyperlink" Target="https://www.youtube.com/watch?v=KlPcPzPJQqI&amp;t=399s" TargetMode="External"/><Relationship Id="rId7" Type="http://schemas.openxmlformats.org/officeDocument/2006/relationships/hyperlink" Target="https://www.youtube.com/watch?v=eoBSj0piLNM" TargetMode="External"/><Relationship Id="rId12" Type="http://schemas.openxmlformats.org/officeDocument/2006/relationships/hyperlink" Target="https://www.youtube.com/watch?v=LxDZSFxgLx4" TargetMode="External"/><Relationship Id="rId2" Type="http://schemas.openxmlformats.org/officeDocument/2006/relationships/hyperlink" Target="https://www.youtube.com/watch?v=mdLfmX_21oA" TargetMode="External"/><Relationship Id="rId1" Type="http://schemas.openxmlformats.org/officeDocument/2006/relationships/slideLayout" Target="../slideLayouts/slideLayout2.xml"/><Relationship Id="rId6" Type="http://schemas.openxmlformats.org/officeDocument/2006/relationships/hyperlink" Target="https://www.youtube.com/watch?v=vB0MIQVH9Mo" TargetMode="External"/><Relationship Id="rId11" Type="http://schemas.openxmlformats.org/officeDocument/2006/relationships/hyperlink" Target="https://www.youtube.com/watch?v=pGQj1LdpE20" TargetMode="External"/><Relationship Id="rId5" Type="http://schemas.openxmlformats.org/officeDocument/2006/relationships/hyperlink" Target="https://www.youtube.com/watch?v=czqxWF2OdME" TargetMode="External"/><Relationship Id="rId10" Type="http://schemas.openxmlformats.org/officeDocument/2006/relationships/hyperlink" Target="https://www.youtube.com/watch?v=julmHkDTQWA" TargetMode="External"/><Relationship Id="rId4" Type="http://schemas.openxmlformats.org/officeDocument/2006/relationships/hyperlink" Target="https://www.youtube.com/watch?v=cIBWNu9fIro" TargetMode="External"/><Relationship Id="rId9" Type="http://schemas.openxmlformats.org/officeDocument/2006/relationships/hyperlink" Target="https://www.youtube.com/watch?v=xpWyRcUHtX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ge 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2424" y="273104"/>
            <a:ext cx="4892900" cy="343930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a:blip r:embed="rId3"/>
          <a:stretch>
            <a:fillRect/>
          </a:stretch>
        </p:blipFill>
        <p:spPr>
          <a:xfrm>
            <a:off x="0" y="2919432"/>
            <a:ext cx="5254580" cy="3938568"/>
          </a:xfrm>
          <a:prstGeom prst="rect">
            <a:avLst/>
          </a:prstGeom>
        </p:spPr>
      </p:pic>
      <p:pic>
        <p:nvPicPr>
          <p:cNvPr id="5" name="Imagen 4"/>
          <p:cNvPicPr>
            <a:picLocks noChangeAspect="1"/>
          </p:cNvPicPr>
          <p:nvPr/>
        </p:nvPicPr>
        <p:blipFill>
          <a:blip r:embed="rId4"/>
          <a:stretch>
            <a:fillRect/>
          </a:stretch>
        </p:blipFill>
        <p:spPr>
          <a:xfrm>
            <a:off x="8474299" y="4062891"/>
            <a:ext cx="3717701" cy="2795110"/>
          </a:xfrm>
          <a:prstGeom prst="rect">
            <a:avLst/>
          </a:prstGeom>
        </p:spPr>
      </p:pic>
      <p:sp>
        <p:nvSpPr>
          <p:cNvPr id="6" name="CuadroTexto 5"/>
          <p:cNvSpPr txBox="1"/>
          <p:nvPr/>
        </p:nvSpPr>
        <p:spPr>
          <a:xfrm>
            <a:off x="837127" y="273104"/>
            <a:ext cx="4417453" cy="1446550"/>
          </a:xfrm>
          <a:prstGeom prst="rect">
            <a:avLst/>
          </a:prstGeom>
          <a:noFill/>
        </p:spPr>
        <p:txBody>
          <a:bodyPr wrap="square" rtlCol="0">
            <a:spAutoFit/>
          </a:bodyPr>
          <a:lstStyle/>
          <a:p>
            <a:pPr algn="ctr"/>
            <a:r>
              <a:rPr lang="es-MX" sz="4400" dirty="0"/>
              <a:t>SISTEMA PROPULSOR</a:t>
            </a:r>
          </a:p>
        </p:txBody>
      </p:sp>
    </p:spTree>
    <p:extLst>
      <p:ext uri="{BB962C8B-B14F-4D97-AF65-F5344CB8AC3E}">
        <p14:creationId xmlns:p14="http://schemas.microsoft.com/office/powerpoint/2010/main" val="3471598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0"/>
            <a:ext cx="4417453" cy="1446550"/>
          </a:xfrm>
          <a:prstGeom prst="rect">
            <a:avLst/>
          </a:prstGeom>
          <a:noFill/>
        </p:spPr>
        <p:txBody>
          <a:bodyPr wrap="square" rtlCol="0">
            <a:spAutoFit/>
          </a:bodyPr>
          <a:lstStyle/>
          <a:p>
            <a:pPr algn="ctr"/>
            <a:r>
              <a:rPr lang="es-MX" sz="4400" dirty="0">
                <a:solidFill>
                  <a:srgbClr val="002060"/>
                </a:solidFill>
              </a:rPr>
              <a:t>SISTEMA PROPULSOR</a:t>
            </a:r>
          </a:p>
        </p:txBody>
      </p:sp>
      <p:sp>
        <p:nvSpPr>
          <p:cNvPr id="2" name="Rectángulo 1"/>
          <p:cNvSpPr/>
          <p:nvPr/>
        </p:nvSpPr>
        <p:spPr>
          <a:xfrm>
            <a:off x="270456" y="1758291"/>
            <a:ext cx="11921543" cy="2169825"/>
          </a:xfrm>
          <a:prstGeom prst="rect">
            <a:avLst/>
          </a:prstGeom>
        </p:spPr>
        <p:txBody>
          <a:bodyPr wrap="square">
            <a:spAutoFit/>
          </a:bodyPr>
          <a:lstStyle/>
          <a:p>
            <a:pPr algn="just">
              <a:lnSpc>
                <a:spcPct val="150000"/>
              </a:lnSpc>
            </a:pPr>
            <a:r>
              <a:rPr lang="es-MX" b="0" i="0" dirty="0" smtClean="0">
                <a:solidFill>
                  <a:srgbClr val="000000"/>
                </a:solidFill>
                <a:effectLst/>
                <a:latin typeface="Verdana" panose="020B0604030504040204" pitchFamily="34" charset="0"/>
              </a:rPr>
              <a:t>La fuerza, denominada de tracción cuando se ejerce por delante del motor -tira del avión-, o de empuje si es ejercida por detrás del motor -empuja al avión-, es proporcionada por el sistema propulsor, el cual está constituido por uno o más motores, y en muchos modelos, además por una o más </a:t>
            </a:r>
            <a:r>
              <a:rPr lang="es-MX" b="0" i="0" u="none" strike="noStrike" dirty="0" smtClean="0">
                <a:solidFill>
                  <a:srgbClr val="0000FF"/>
                </a:solidFill>
                <a:effectLst/>
                <a:latin typeface="Verdana" panose="020B0604030504040204" pitchFamily="34" charset="0"/>
                <a:hlinkClick r:id="rId2"/>
              </a:rPr>
              <a:t>hélices</a:t>
            </a:r>
            <a:r>
              <a:rPr lang="es-MX" b="0" i="0" dirty="0" smtClean="0">
                <a:solidFill>
                  <a:srgbClr val="000000"/>
                </a:solidFill>
                <a:effectLst/>
                <a:latin typeface="Verdana" panose="020B0604030504040204" pitchFamily="34" charset="0"/>
              </a:rPr>
              <a:t>. En este último caso, el elemento que realmente produce la fuerza es la hélice, siendo el motor un mero mecanismo que la hace girar.</a:t>
            </a:r>
            <a:endParaRPr lang="es-MX" b="0" i="0" dirty="0">
              <a:solidFill>
                <a:srgbClr val="000000"/>
              </a:solidFill>
              <a:effectLst/>
              <a:latin typeface="Verdana" panose="020B0604030504040204" pitchFamily="34" charset="0"/>
            </a:endParaRPr>
          </a:p>
        </p:txBody>
      </p:sp>
      <p:sp>
        <p:nvSpPr>
          <p:cNvPr id="7" name="Rectángulo 6"/>
          <p:cNvSpPr/>
          <p:nvPr/>
        </p:nvSpPr>
        <p:spPr>
          <a:xfrm>
            <a:off x="270455" y="3928116"/>
            <a:ext cx="11719775" cy="2585323"/>
          </a:xfrm>
          <a:prstGeom prst="rect">
            <a:avLst/>
          </a:prstGeom>
        </p:spPr>
        <p:txBody>
          <a:bodyPr wrap="square">
            <a:spAutoFit/>
          </a:bodyPr>
          <a:lstStyle/>
          <a:p>
            <a:pPr algn="just">
              <a:lnSpc>
                <a:spcPct val="150000"/>
              </a:lnSpc>
            </a:pPr>
            <a:r>
              <a:rPr lang="es-MX" b="0" i="0" dirty="0" smtClean="0">
                <a:solidFill>
                  <a:srgbClr val="000000"/>
                </a:solidFill>
                <a:effectLst/>
                <a:latin typeface="Verdana" panose="020B0604030504040204" pitchFamily="34" charset="0"/>
              </a:rPr>
              <a:t>La fuerza de </a:t>
            </a:r>
            <a:r>
              <a:rPr lang="es-MX" b="0" i="0" u="none" strike="noStrike" dirty="0" smtClean="0">
                <a:solidFill>
                  <a:srgbClr val="0000FF"/>
                </a:solidFill>
                <a:effectLst/>
                <a:latin typeface="Verdana" panose="020B0604030504040204" pitchFamily="34" charset="0"/>
                <a:hlinkClick r:id="rId3"/>
              </a:rPr>
              <a:t>tracción</a:t>
            </a:r>
            <a:r>
              <a:rPr lang="es-MX" b="0" i="0" dirty="0" smtClean="0">
                <a:solidFill>
                  <a:srgbClr val="000000"/>
                </a:solidFill>
                <a:effectLst/>
                <a:latin typeface="Verdana" panose="020B0604030504040204" pitchFamily="34" charset="0"/>
              </a:rPr>
              <a:t> o empuje, se obtiene acelerando hacia atrás una masa de aire ambiente a una velocidad superior a la del avión; de acuerdo con la </a:t>
            </a:r>
            <a:r>
              <a:rPr lang="es-MX" b="0" i="0" u="none" strike="noStrike" dirty="0" smtClean="0">
                <a:solidFill>
                  <a:srgbClr val="0000FF"/>
                </a:solidFill>
                <a:effectLst/>
                <a:latin typeface="Verdana" panose="020B0604030504040204" pitchFamily="34" charset="0"/>
                <a:hlinkClick r:id="rId4"/>
              </a:rPr>
              <a:t>3ª ley del movimiento de Newton</a:t>
            </a:r>
            <a:r>
              <a:rPr lang="es-MX" b="0" i="0" dirty="0" smtClean="0">
                <a:solidFill>
                  <a:srgbClr val="000000"/>
                </a:solidFill>
                <a:effectLst/>
                <a:latin typeface="Verdana" panose="020B0604030504040204" pitchFamily="34" charset="0"/>
              </a:rPr>
              <a:t>, esta acción provoca una reacción de la misma intensidad pero de sentido opuesto, la cual impulsa el avión hacia adelante. La aceleración de la masa de aire, se logra por la rotación de una hélice, movida por un motor convencional de </a:t>
            </a:r>
            <a:r>
              <a:rPr lang="es-MX" b="0" i="0" u="none" strike="noStrike" dirty="0" smtClean="0">
                <a:solidFill>
                  <a:srgbClr val="0000FF"/>
                </a:solidFill>
                <a:effectLst/>
                <a:latin typeface="Verdana" panose="020B0604030504040204" pitchFamily="34" charset="0"/>
                <a:hlinkClick r:id="rId5"/>
              </a:rPr>
              <a:t>pistón</a:t>
            </a:r>
            <a:r>
              <a:rPr lang="es-MX" b="0" i="0" dirty="0" smtClean="0">
                <a:solidFill>
                  <a:srgbClr val="000000"/>
                </a:solidFill>
                <a:effectLst/>
                <a:latin typeface="Verdana" panose="020B0604030504040204" pitchFamily="34" charset="0"/>
              </a:rPr>
              <a:t> o una turbina de gas, o por la expulsión a muy alta velocidad del chorro de gases generado por una </a:t>
            </a:r>
            <a:r>
              <a:rPr lang="es-MX" b="0" i="0" u="none" strike="noStrike" dirty="0" smtClean="0">
                <a:solidFill>
                  <a:srgbClr val="0000FF"/>
                </a:solidFill>
                <a:effectLst/>
                <a:latin typeface="Verdana" panose="020B0604030504040204" pitchFamily="34" charset="0"/>
                <a:hlinkClick r:id="rId6"/>
              </a:rPr>
              <a:t>turbina</a:t>
            </a:r>
            <a:r>
              <a:rPr lang="es-MX" b="0" i="0" dirty="0" smtClean="0">
                <a:solidFill>
                  <a:srgbClr val="000000"/>
                </a:solidFill>
                <a:effectLst/>
                <a:latin typeface="Verdana" panose="020B0604030504040204" pitchFamily="34" charset="0"/>
              </a:rPr>
              <a:t> de gas.</a:t>
            </a:r>
            <a:endParaRPr lang="es-MX" dirty="0"/>
          </a:p>
        </p:txBody>
      </p:sp>
    </p:spTree>
    <p:extLst>
      <p:ext uri="{BB962C8B-B14F-4D97-AF65-F5344CB8AC3E}">
        <p14:creationId xmlns:p14="http://schemas.microsoft.com/office/powerpoint/2010/main" val="2785111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0"/>
            <a:ext cx="4417453" cy="1446550"/>
          </a:xfrm>
          <a:prstGeom prst="rect">
            <a:avLst/>
          </a:prstGeom>
          <a:noFill/>
        </p:spPr>
        <p:txBody>
          <a:bodyPr wrap="square" rtlCol="0">
            <a:spAutoFit/>
          </a:bodyPr>
          <a:lstStyle/>
          <a:p>
            <a:pPr algn="ctr"/>
            <a:r>
              <a:rPr lang="es-MX" sz="4400" dirty="0">
                <a:solidFill>
                  <a:srgbClr val="002060"/>
                </a:solidFill>
              </a:rPr>
              <a:t>SISTEMA PROPULSOR</a:t>
            </a:r>
          </a:p>
        </p:txBody>
      </p:sp>
      <p:sp>
        <p:nvSpPr>
          <p:cNvPr id="3" name="Rectángulo 2"/>
          <p:cNvSpPr/>
          <p:nvPr/>
        </p:nvSpPr>
        <p:spPr>
          <a:xfrm>
            <a:off x="111617" y="1672287"/>
            <a:ext cx="11736946" cy="3000821"/>
          </a:xfrm>
          <a:prstGeom prst="rect">
            <a:avLst/>
          </a:prstGeom>
        </p:spPr>
        <p:txBody>
          <a:bodyPr wrap="square">
            <a:spAutoFit/>
          </a:bodyPr>
          <a:lstStyle/>
          <a:p>
            <a:pPr algn="just">
              <a:lnSpc>
                <a:spcPct val="150000"/>
              </a:lnSpc>
            </a:pPr>
            <a:r>
              <a:rPr lang="es-MX" b="0" i="0" dirty="0" smtClean="0">
                <a:solidFill>
                  <a:srgbClr val="000000"/>
                </a:solidFill>
                <a:effectLst/>
                <a:latin typeface="Verdana" panose="020B0604030504040204" pitchFamily="34" charset="0"/>
              </a:rPr>
              <a:t>Ambos tipos de motor, de pistón o turbina, convierten la energía química contenida en el </a:t>
            </a:r>
            <a:r>
              <a:rPr lang="es-MX" b="0" i="0" u="none" strike="noStrike" dirty="0" smtClean="0">
                <a:solidFill>
                  <a:srgbClr val="0000FF"/>
                </a:solidFill>
                <a:effectLst/>
                <a:latin typeface="Verdana" panose="020B0604030504040204" pitchFamily="34" charset="0"/>
                <a:hlinkClick r:id="rId2"/>
              </a:rPr>
              <a:t>combustible</a:t>
            </a:r>
            <a:r>
              <a:rPr lang="es-MX" b="0" i="0" dirty="0" smtClean="0">
                <a:solidFill>
                  <a:srgbClr val="000000"/>
                </a:solidFill>
                <a:effectLst/>
                <a:latin typeface="Verdana" panose="020B0604030504040204" pitchFamily="34" charset="0"/>
              </a:rPr>
              <a:t> en energía mecánica capaz de propulsar al avión, quemando dicho combustible, razón por la cual reciben el nombre de motores de combustión interna.</a:t>
            </a:r>
          </a:p>
          <a:p>
            <a:pPr algn="just">
              <a:lnSpc>
                <a:spcPct val="150000"/>
              </a:lnSpc>
            </a:pPr>
            <a:r>
              <a:rPr lang="es-MX" b="0" i="0" dirty="0" smtClean="0">
                <a:solidFill>
                  <a:srgbClr val="000000"/>
                </a:solidFill>
                <a:effectLst/>
                <a:latin typeface="Verdana" panose="020B0604030504040204" pitchFamily="34" charset="0"/>
              </a:rPr>
              <a:t>El que un piloto conozca los principios de funcionamiento del motor, puede ayudarle a obtener una mejor eficiencia del mismo, no someterle a desgastes prematuros ampliando así su vida útil, y en muchos casos evitar fallos y averías. Por razones prácticas, se hace especial hincapié en los motores de pistón, habituales en los aviones ligeros.</a:t>
            </a:r>
            <a:endParaRPr lang="es-MX"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3823805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70456" y="1446550"/>
            <a:ext cx="11114468" cy="4893647"/>
          </a:xfrm>
          <a:prstGeom prst="rect">
            <a:avLst/>
          </a:prstGeom>
        </p:spPr>
        <p:txBody>
          <a:bodyPr wrap="square">
            <a:spAutoFit/>
          </a:bodyPr>
          <a:lstStyle/>
          <a:p>
            <a:pPr algn="just">
              <a:lnSpc>
                <a:spcPct val="150000"/>
              </a:lnSpc>
            </a:pPr>
            <a:r>
              <a:rPr lang="es-MX" sz="1600" b="0" i="0" dirty="0" smtClean="0">
                <a:solidFill>
                  <a:srgbClr val="000000"/>
                </a:solidFill>
                <a:effectLst/>
                <a:latin typeface="Verdana" panose="020B0604030504040204" pitchFamily="34" charset="0"/>
              </a:rPr>
              <a:t>Los motores de pistón son los más comunes en la aviación ligera. Estos motores son casi idénticos a los de los automóviles, con tres importantes diferencias:</a:t>
            </a:r>
          </a:p>
          <a:p>
            <a:pPr algn="just">
              <a:lnSpc>
                <a:spcPct val="150000"/>
              </a:lnSpc>
              <a:buFont typeface="Arial" panose="020B0604020202020204" pitchFamily="34" charset="0"/>
              <a:buChar char="•"/>
            </a:pPr>
            <a:r>
              <a:rPr lang="es-MX" sz="1600" b="0" i="0" dirty="0" smtClean="0">
                <a:solidFill>
                  <a:srgbClr val="000000"/>
                </a:solidFill>
                <a:effectLst/>
                <a:latin typeface="Verdana" panose="020B0604030504040204" pitchFamily="34" charset="0"/>
              </a:rPr>
              <a:t>Los motores de aviación tienen sistemas de </a:t>
            </a:r>
            <a:r>
              <a:rPr lang="es-MX" sz="1600" b="0" i="0" u="none" strike="noStrike" dirty="0" smtClean="0">
                <a:solidFill>
                  <a:srgbClr val="0000FF"/>
                </a:solidFill>
                <a:effectLst/>
                <a:latin typeface="Verdana" panose="020B0604030504040204" pitchFamily="34" charset="0"/>
                <a:hlinkClick r:id="rId2"/>
              </a:rPr>
              <a:t>encendido</a:t>
            </a:r>
            <a:r>
              <a:rPr lang="es-MX" sz="1600" b="0" i="0" dirty="0" smtClean="0">
                <a:solidFill>
                  <a:srgbClr val="000000"/>
                </a:solidFill>
                <a:effectLst/>
                <a:latin typeface="Verdana" panose="020B0604030504040204" pitchFamily="34" charset="0"/>
              </a:rPr>
              <a:t> doble. Cada cilindro tiene dos bujías y el motor está servido por </a:t>
            </a:r>
            <a:r>
              <a:rPr lang="es-MX" sz="1600" b="1" i="0" dirty="0" smtClean="0">
                <a:solidFill>
                  <a:srgbClr val="FF0000"/>
                </a:solidFill>
                <a:effectLst/>
                <a:latin typeface="Verdana" panose="020B0604030504040204" pitchFamily="34" charset="0"/>
              </a:rPr>
              <a:t>dos magnetos</a:t>
            </a:r>
            <a:r>
              <a:rPr lang="es-MX" sz="1600" b="0" i="0" dirty="0" smtClean="0">
                <a:solidFill>
                  <a:srgbClr val="000000"/>
                </a:solidFill>
                <a:effectLst/>
                <a:latin typeface="Verdana" panose="020B0604030504040204" pitchFamily="34" charset="0"/>
              </a:rPr>
              <a:t>, una proporciona energía a todas las bujías "pares" de los cilindros y otra a las bujías "impares". Si una bujía o una magneto se estropea, la otra bujía o la otra magneto siguen haciendo saltar la chispa que enciende el combustible en el cilindro. Un detalle muy importante es que las magnetos, accionadas por el giro del motor, no dependen de la batería para su funcionamiento.</a:t>
            </a:r>
          </a:p>
          <a:p>
            <a:pPr algn="just">
              <a:lnSpc>
                <a:spcPct val="150000"/>
              </a:lnSpc>
              <a:buFont typeface="Arial" panose="020B0604020202020204" pitchFamily="34" charset="0"/>
              <a:buChar char="•"/>
            </a:pPr>
            <a:r>
              <a:rPr lang="es-MX" sz="1600" b="0" i="0" dirty="0" smtClean="0">
                <a:solidFill>
                  <a:srgbClr val="000000"/>
                </a:solidFill>
                <a:effectLst/>
                <a:latin typeface="Verdana" panose="020B0604030504040204" pitchFamily="34" charset="0"/>
              </a:rPr>
              <a:t>La mayoría de los motores aeronáuticos están </a:t>
            </a:r>
            <a:r>
              <a:rPr lang="es-MX" sz="1600" b="0" i="0" u="none" strike="noStrike" dirty="0" smtClean="0">
                <a:solidFill>
                  <a:srgbClr val="0000FF"/>
                </a:solidFill>
                <a:effectLst/>
                <a:latin typeface="Verdana" panose="020B0604030504040204" pitchFamily="34" charset="0"/>
                <a:hlinkClick r:id="rId3"/>
              </a:rPr>
              <a:t>refrigerados</a:t>
            </a:r>
            <a:r>
              <a:rPr lang="es-MX" sz="1600" b="0" i="0" dirty="0" smtClean="0">
                <a:solidFill>
                  <a:srgbClr val="000000"/>
                </a:solidFill>
                <a:effectLst/>
                <a:latin typeface="Verdana" panose="020B0604030504040204" pitchFamily="34" charset="0"/>
              </a:rPr>
              <a:t> por aire. Esta particularidad evita cargar con el peso de un radiador y del refrigerante, y que una avería del sistema de refrigeración o la pérdida de refrigerante provoquen una avería general del motor.</a:t>
            </a:r>
          </a:p>
          <a:p>
            <a:pPr algn="just">
              <a:lnSpc>
                <a:spcPct val="150000"/>
              </a:lnSpc>
              <a:buFont typeface="Arial" panose="020B0604020202020204" pitchFamily="34" charset="0"/>
              <a:buChar char="•"/>
            </a:pPr>
            <a:r>
              <a:rPr lang="es-MX" sz="1600" b="0" i="0" dirty="0" smtClean="0">
                <a:solidFill>
                  <a:srgbClr val="000000"/>
                </a:solidFill>
                <a:effectLst/>
                <a:latin typeface="Verdana" panose="020B0604030504040204" pitchFamily="34" charset="0"/>
              </a:rPr>
              <a:t>Como los motores de aviación funcionan a distintas altitudes, el piloto dispone de un control manual de la </a:t>
            </a:r>
            <a:r>
              <a:rPr lang="es-MX" sz="1600" b="0" i="0" u="none" strike="noStrike" dirty="0" smtClean="0">
                <a:solidFill>
                  <a:srgbClr val="0000FF"/>
                </a:solidFill>
                <a:effectLst/>
                <a:latin typeface="Verdana" panose="020B0604030504040204" pitchFamily="34" charset="0"/>
                <a:hlinkClick r:id="rId4"/>
              </a:rPr>
              <a:t>mezcla</a:t>
            </a:r>
            <a:r>
              <a:rPr lang="es-MX" sz="1600" b="0" i="0" dirty="0" smtClean="0">
                <a:solidFill>
                  <a:srgbClr val="000000"/>
                </a:solidFill>
                <a:effectLst/>
                <a:latin typeface="Verdana" panose="020B0604030504040204" pitchFamily="34" charset="0"/>
              </a:rPr>
              <a:t>, control que utiliza para ajustar la proporción adecuada de aire y combustible de entrada a los cilindros</a:t>
            </a:r>
            <a:endParaRPr lang="es-MX" sz="1600" b="0" i="0" dirty="0">
              <a:solidFill>
                <a:srgbClr val="000000"/>
              </a:solidFill>
              <a:effectLst/>
              <a:latin typeface="Verdana" panose="020B0604030504040204" pitchFamily="34" charset="0"/>
            </a:endParaRPr>
          </a:p>
        </p:txBody>
      </p:sp>
      <p:sp>
        <p:nvSpPr>
          <p:cNvPr id="5" name="CuadroTexto 4"/>
          <p:cNvSpPr txBox="1"/>
          <p:nvPr/>
        </p:nvSpPr>
        <p:spPr>
          <a:xfrm>
            <a:off x="901521" y="0"/>
            <a:ext cx="9852338" cy="1446550"/>
          </a:xfrm>
          <a:prstGeom prst="rect">
            <a:avLst/>
          </a:prstGeom>
          <a:noFill/>
        </p:spPr>
        <p:txBody>
          <a:bodyPr wrap="square" rtlCol="0">
            <a:spAutoFit/>
          </a:bodyPr>
          <a:lstStyle/>
          <a:p>
            <a:pPr algn="ctr"/>
            <a:r>
              <a:rPr lang="es-MX" sz="4400" dirty="0"/>
              <a:t>SISTEMA </a:t>
            </a:r>
            <a:r>
              <a:rPr lang="es-MX" sz="4400" dirty="0" smtClean="0"/>
              <a:t>PROPULSOR</a:t>
            </a:r>
          </a:p>
          <a:p>
            <a:pPr algn="ctr"/>
            <a:r>
              <a:rPr lang="es-ES_tradnl" sz="4400" dirty="0" smtClean="0"/>
              <a:t>MOTOR DE PISTON</a:t>
            </a:r>
            <a:endParaRPr lang="es-MX" sz="4400" dirty="0"/>
          </a:p>
        </p:txBody>
      </p:sp>
    </p:spTree>
    <p:extLst>
      <p:ext uri="{BB962C8B-B14F-4D97-AF65-F5344CB8AC3E}">
        <p14:creationId xmlns:p14="http://schemas.microsoft.com/office/powerpoint/2010/main" val="3922181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901521" y="0"/>
            <a:ext cx="9852338" cy="1446550"/>
          </a:xfrm>
          <a:prstGeom prst="rect">
            <a:avLst/>
          </a:prstGeom>
          <a:noFill/>
        </p:spPr>
        <p:txBody>
          <a:bodyPr wrap="square" rtlCol="0">
            <a:spAutoFit/>
          </a:bodyPr>
          <a:lstStyle/>
          <a:p>
            <a:pPr algn="ctr"/>
            <a:r>
              <a:rPr lang="es-MX" sz="4400" dirty="0"/>
              <a:t>SISTEMA </a:t>
            </a:r>
            <a:r>
              <a:rPr lang="es-MX" sz="4400" dirty="0" smtClean="0"/>
              <a:t>PROPULSOR</a:t>
            </a:r>
          </a:p>
          <a:p>
            <a:pPr algn="ctr"/>
            <a:r>
              <a:rPr lang="es-ES_tradnl" sz="4400" dirty="0" smtClean="0"/>
              <a:t>MOTOR DE PISTON</a:t>
            </a:r>
            <a:endParaRPr lang="es-MX" sz="4400" dirty="0"/>
          </a:p>
        </p:txBody>
      </p:sp>
      <p:sp>
        <p:nvSpPr>
          <p:cNvPr id="2" name="Rectángulo 1"/>
          <p:cNvSpPr/>
          <p:nvPr/>
        </p:nvSpPr>
        <p:spPr>
          <a:xfrm>
            <a:off x="227527" y="1628427"/>
            <a:ext cx="11788461" cy="5229573"/>
          </a:xfrm>
          <a:prstGeom prst="rect">
            <a:avLst/>
          </a:prstGeom>
        </p:spPr>
        <p:txBody>
          <a:bodyPr wrap="square">
            <a:spAutoFit/>
          </a:bodyPr>
          <a:lstStyle/>
          <a:p>
            <a:pPr algn="just">
              <a:lnSpc>
                <a:spcPct val="150000"/>
              </a:lnSpc>
            </a:pPr>
            <a:r>
              <a:rPr lang="es-MX" sz="1400" b="0" i="0" dirty="0" smtClean="0">
                <a:solidFill>
                  <a:srgbClr val="000000"/>
                </a:solidFill>
                <a:effectLst/>
                <a:latin typeface="Verdana" panose="020B0604030504040204" pitchFamily="34" charset="0"/>
              </a:rPr>
              <a:t>Este tipo de motor consta básicamente de cilindros, pistones, bielas y un cigüeñal. En el interior de cada cilindro, un pistón realiza un movimiento de arriba abajo, movimiento que mediante una biela transmite al cigüeñal, de forma que el movimiento rectilíneo del pistón se convierte en movimiento giratorio del cigüeñal. En la parte superior del cilindro, se encuentran normalmente dos bujías, una o más válvulas de entrada de la mezcla, y una o más válvulas de salida de los gases quemados.</a:t>
            </a:r>
          </a:p>
          <a:p>
            <a:pPr algn="just">
              <a:lnSpc>
                <a:spcPct val="150000"/>
              </a:lnSpc>
            </a:pPr>
            <a:r>
              <a:rPr lang="es-MX" sz="1400" b="0" i="0" dirty="0" smtClean="0">
                <a:solidFill>
                  <a:srgbClr val="000000"/>
                </a:solidFill>
                <a:effectLst/>
                <a:latin typeface="Verdana" panose="020B0604030504040204" pitchFamily="34" charset="0"/>
              </a:rPr>
              <a:t>En aviación, la mayoría de estos motores son de cuatro tiempos, llamados así porque un ciclo completo de trabajo se realiza en cuatro movimientos del pistón:</a:t>
            </a:r>
          </a:p>
          <a:p>
            <a:pPr algn="just">
              <a:lnSpc>
                <a:spcPct val="150000"/>
              </a:lnSpc>
              <a:buFont typeface="Arial" panose="020B0604020202020204" pitchFamily="34" charset="0"/>
              <a:buChar char="•"/>
            </a:pPr>
            <a:r>
              <a:rPr lang="es-MX" sz="1400" b="1" i="0" dirty="0" smtClean="0">
                <a:solidFill>
                  <a:srgbClr val="000000"/>
                </a:solidFill>
                <a:effectLst/>
                <a:latin typeface="Verdana" panose="020B0604030504040204" pitchFamily="34" charset="0"/>
              </a:rPr>
              <a:t>Admisión</a:t>
            </a:r>
            <a:r>
              <a:rPr lang="es-MX" sz="1400" b="0" i="0" dirty="0" smtClean="0">
                <a:solidFill>
                  <a:srgbClr val="000000"/>
                </a:solidFill>
                <a:effectLst/>
                <a:latin typeface="Verdana" panose="020B0604030504040204" pitchFamily="34" charset="0"/>
              </a:rPr>
              <a:t> - El pistón, situado en la parte superior del cilindro (punto muerto superior), realiza un movimiento de bajada con la válvula de admisión abierta succionando una mezcla de aire y combustible.</a:t>
            </a:r>
          </a:p>
          <a:p>
            <a:pPr algn="just">
              <a:lnSpc>
                <a:spcPct val="150000"/>
              </a:lnSpc>
              <a:buFont typeface="Arial" panose="020B0604020202020204" pitchFamily="34" charset="0"/>
              <a:buChar char="•"/>
            </a:pPr>
            <a:r>
              <a:rPr lang="es-MX" sz="1400" b="1" i="0" dirty="0" smtClean="0">
                <a:solidFill>
                  <a:srgbClr val="000000"/>
                </a:solidFill>
                <a:effectLst/>
                <a:latin typeface="Verdana" panose="020B0604030504040204" pitchFamily="34" charset="0"/>
              </a:rPr>
              <a:t>Compresión </a:t>
            </a:r>
            <a:r>
              <a:rPr lang="es-MX" sz="1400" b="0" i="0" dirty="0" smtClean="0">
                <a:solidFill>
                  <a:srgbClr val="000000"/>
                </a:solidFill>
                <a:effectLst/>
                <a:latin typeface="Verdana" panose="020B0604030504040204" pitchFamily="34" charset="0"/>
              </a:rPr>
              <a:t>- Desde la parte inferior del cilindro (punto muerto inferior), el pistón hace un movimiento de subida estando las válvulas cerradas, lo cual comprime la mezcla admitida en la fase anterior.</a:t>
            </a:r>
          </a:p>
          <a:p>
            <a:pPr algn="just">
              <a:lnSpc>
                <a:spcPct val="150000"/>
              </a:lnSpc>
              <a:buFont typeface="Arial" panose="020B0604020202020204" pitchFamily="34" charset="0"/>
              <a:buChar char="•"/>
            </a:pPr>
            <a:r>
              <a:rPr lang="es-MX" sz="1400" b="1" i="0" dirty="0" smtClean="0">
                <a:solidFill>
                  <a:srgbClr val="000000"/>
                </a:solidFill>
                <a:effectLst/>
                <a:latin typeface="Verdana" panose="020B0604030504040204" pitchFamily="34" charset="0"/>
              </a:rPr>
              <a:t>Explosión</a:t>
            </a:r>
            <a:r>
              <a:rPr lang="es-MX" sz="1400" b="0" i="0" dirty="0" smtClean="0">
                <a:solidFill>
                  <a:srgbClr val="000000"/>
                </a:solidFill>
                <a:effectLst/>
                <a:latin typeface="Verdana" panose="020B0604030504040204" pitchFamily="34" charset="0"/>
              </a:rPr>
              <a:t> - Con el pistón en la parte superior, una chispa procedente de las bujías hace explotar la mezcla comprimida de aire y combustible. Esta explosión lanza violentamente al pistón hacia abajo.</a:t>
            </a:r>
          </a:p>
          <a:p>
            <a:pPr algn="just">
              <a:lnSpc>
                <a:spcPct val="150000"/>
              </a:lnSpc>
              <a:buFont typeface="Arial" panose="020B0604020202020204" pitchFamily="34" charset="0"/>
              <a:buChar char="•"/>
            </a:pPr>
            <a:r>
              <a:rPr lang="es-MX" sz="1400" b="1" i="0" dirty="0" smtClean="0">
                <a:solidFill>
                  <a:srgbClr val="000000"/>
                </a:solidFill>
                <a:effectLst/>
                <a:latin typeface="Verdana" panose="020B0604030504040204" pitchFamily="34" charset="0"/>
              </a:rPr>
              <a:t>Escape</a:t>
            </a:r>
            <a:r>
              <a:rPr lang="es-MX" sz="1400" b="0" i="0" dirty="0" smtClean="0">
                <a:solidFill>
                  <a:srgbClr val="000000"/>
                </a:solidFill>
                <a:effectLst/>
                <a:latin typeface="Verdana" panose="020B0604030504040204" pitchFamily="34" charset="0"/>
              </a:rPr>
              <a:t> - Desde la parte inferior, al realizar la carrera hacia arriba con la válvula de escape abierta, el pistón empuja y expulsa los gases del cilindro. Al llegar al punto superior, se cierra la válvula de escape y se abre la de admisión comenzando de nuevo el ciclo: admisión.</a:t>
            </a:r>
          </a:p>
          <a:p>
            <a:pPr algn="just">
              <a:lnSpc>
                <a:spcPct val="150000"/>
              </a:lnSpc>
            </a:pPr>
            <a:endParaRPr lang="es-MX" sz="1400" dirty="0"/>
          </a:p>
        </p:txBody>
      </p:sp>
    </p:spTree>
    <p:extLst>
      <p:ext uri="{BB962C8B-B14F-4D97-AF65-F5344CB8AC3E}">
        <p14:creationId xmlns:p14="http://schemas.microsoft.com/office/powerpoint/2010/main" val="306768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901521" y="0"/>
            <a:ext cx="9852338" cy="1446550"/>
          </a:xfrm>
          <a:prstGeom prst="rect">
            <a:avLst/>
          </a:prstGeom>
          <a:noFill/>
        </p:spPr>
        <p:txBody>
          <a:bodyPr wrap="square" rtlCol="0">
            <a:spAutoFit/>
          </a:bodyPr>
          <a:lstStyle/>
          <a:p>
            <a:pPr algn="ctr"/>
            <a:r>
              <a:rPr lang="es-MX" sz="4400" dirty="0"/>
              <a:t>SISTEMA </a:t>
            </a:r>
            <a:r>
              <a:rPr lang="es-MX" sz="4400" dirty="0" smtClean="0"/>
              <a:t>PROPULSOR</a:t>
            </a:r>
          </a:p>
          <a:p>
            <a:pPr algn="ctr"/>
            <a:r>
              <a:rPr lang="es-ES_tradnl" sz="4400" dirty="0" smtClean="0"/>
              <a:t>MOTOR DE PISTON</a:t>
            </a:r>
            <a:endParaRPr lang="es-MX" sz="4400" dirty="0"/>
          </a:p>
        </p:txBody>
      </p:sp>
      <p:sp>
        <p:nvSpPr>
          <p:cNvPr id="3" name="Rectángulo 2"/>
          <p:cNvSpPr/>
          <p:nvPr/>
        </p:nvSpPr>
        <p:spPr>
          <a:xfrm>
            <a:off x="437881" y="1446549"/>
            <a:ext cx="11436439" cy="1708160"/>
          </a:xfrm>
          <a:prstGeom prst="rect">
            <a:avLst/>
          </a:prstGeom>
        </p:spPr>
        <p:txBody>
          <a:bodyPr wrap="square">
            <a:spAutoFit/>
          </a:bodyPr>
          <a:lstStyle/>
          <a:p>
            <a:pPr algn="just">
              <a:lnSpc>
                <a:spcPct val="150000"/>
              </a:lnSpc>
            </a:pPr>
            <a:r>
              <a:rPr lang="es-MX" sz="1400" b="0" i="0" dirty="0" smtClean="0">
                <a:solidFill>
                  <a:srgbClr val="000000"/>
                </a:solidFill>
                <a:effectLst/>
                <a:latin typeface="Verdana" panose="020B0604030504040204" pitchFamily="34" charset="0"/>
              </a:rPr>
              <a:t>Atendiendo a la colocación de los cilindros, los motores pueden ser: </a:t>
            </a:r>
            <a:r>
              <a:rPr lang="es-MX" sz="1400" b="1" i="0" dirty="0" smtClean="0">
                <a:solidFill>
                  <a:srgbClr val="000000"/>
                </a:solidFill>
                <a:effectLst/>
                <a:latin typeface="Verdana" panose="020B0604030504040204" pitchFamily="34" charset="0"/>
              </a:rPr>
              <a:t>horizontales opuestos</a:t>
            </a:r>
            <a:r>
              <a:rPr lang="es-MX" sz="1400" b="0" i="0" dirty="0" smtClean="0">
                <a:solidFill>
                  <a:srgbClr val="000000"/>
                </a:solidFill>
                <a:effectLst/>
                <a:latin typeface="Verdana" panose="020B0604030504040204" pitchFamily="34" charset="0"/>
              </a:rPr>
              <a:t> (</a:t>
            </a:r>
            <a:r>
              <a:rPr lang="es-MX" sz="1400" b="0" i="0" dirty="0" err="1" smtClean="0">
                <a:solidFill>
                  <a:srgbClr val="000000"/>
                </a:solidFill>
                <a:effectLst/>
                <a:latin typeface="Verdana" panose="020B0604030504040204" pitchFamily="34" charset="0"/>
              </a:rPr>
              <a:t>boxer</a:t>
            </a:r>
            <a:r>
              <a:rPr lang="es-MX" sz="1400" b="0" i="0" dirty="0" smtClean="0">
                <a:solidFill>
                  <a:srgbClr val="000000"/>
                </a:solidFill>
                <a:effectLst/>
                <a:latin typeface="Verdana" panose="020B0604030504040204" pitchFamily="34" charset="0"/>
              </a:rPr>
              <a:t>), en los cuales 4 o 6 cilindros están colocados horizontalmente, la mitad de ellos opuestos a la otra mitad; </a:t>
            </a:r>
            <a:r>
              <a:rPr lang="es-MX" sz="1400" b="1" i="0" dirty="0" smtClean="0">
                <a:solidFill>
                  <a:srgbClr val="000000"/>
                </a:solidFill>
                <a:effectLst/>
                <a:latin typeface="Verdana" panose="020B0604030504040204" pitchFamily="34" charset="0"/>
              </a:rPr>
              <a:t>en línea</a:t>
            </a:r>
            <a:r>
              <a:rPr lang="es-MX" sz="1400" b="0" i="0" dirty="0" smtClean="0">
                <a:solidFill>
                  <a:srgbClr val="000000"/>
                </a:solidFill>
                <a:effectLst/>
                <a:latin typeface="Verdana" panose="020B0604030504040204" pitchFamily="34" charset="0"/>
              </a:rPr>
              <a:t>, cuando todos los cilindros están colocados uno detrás de otro verticalmente o con una ligera inclinación; </a:t>
            </a:r>
            <a:r>
              <a:rPr lang="es-MX" sz="1400" b="1" i="0" dirty="0" smtClean="0">
                <a:solidFill>
                  <a:srgbClr val="000000"/>
                </a:solidFill>
                <a:effectLst/>
                <a:latin typeface="Verdana" panose="020B0604030504040204" pitchFamily="34" charset="0"/>
              </a:rPr>
              <a:t>en "V"</a:t>
            </a:r>
            <a:r>
              <a:rPr lang="es-MX" sz="1400" b="0" i="0" dirty="0" smtClean="0">
                <a:solidFill>
                  <a:srgbClr val="000000"/>
                </a:solidFill>
                <a:effectLst/>
                <a:latin typeface="Verdana" panose="020B0604030504040204" pitchFamily="34" charset="0"/>
              </a:rPr>
              <a:t>, con la mitad de los cilindros en cada rama de la V; </a:t>
            </a:r>
            <a:r>
              <a:rPr lang="es-MX" sz="1400" b="1" i="0" dirty="0" smtClean="0">
                <a:solidFill>
                  <a:srgbClr val="000000"/>
                </a:solidFill>
                <a:effectLst/>
                <a:latin typeface="Verdana" panose="020B0604030504040204" pitchFamily="34" charset="0"/>
              </a:rPr>
              <a:t>radiales</a:t>
            </a:r>
            <a:r>
              <a:rPr lang="es-MX" sz="1400" b="0" i="0" dirty="0" smtClean="0">
                <a:solidFill>
                  <a:srgbClr val="000000"/>
                </a:solidFill>
                <a:effectLst/>
                <a:latin typeface="Verdana" panose="020B0604030504040204" pitchFamily="34" charset="0"/>
              </a:rPr>
              <a:t>, cuando los cilindros (entre 5 y 28) están montados en círculo alrededor del cigüeñal, a veces en dos o más bancadas; etc. Los motores con cilindros horizontales opuestos, tipo </a:t>
            </a:r>
            <a:r>
              <a:rPr lang="es-MX" sz="1400" b="0" i="0" dirty="0" err="1" smtClean="0">
                <a:solidFill>
                  <a:srgbClr val="000000"/>
                </a:solidFill>
                <a:effectLst/>
                <a:latin typeface="Verdana" panose="020B0604030504040204" pitchFamily="34" charset="0"/>
              </a:rPr>
              <a:t>boxer</a:t>
            </a:r>
            <a:r>
              <a:rPr lang="es-MX" sz="1400" b="0" i="0" dirty="0" smtClean="0">
                <a:solidFill>
                  <a:srgbClr val="000000"/>
                </a:solidFill>
                <a:effectLst/>
                <a:latin typeface="Verdana" panose="020B0604030504040204" pitchFamily="34" charset="0"/>
              </a:rPr>
              <a:t>, son los más comunes en aviones ligeros.</a:t>
            </a:r>
            <a:endParaRPr lang="es-MX" sz="1400" dirty="0"/>
          </a:p>
        </p:txBody>
      </p:sp>
      <p:pic>
        <p:nvPicPr>
          <p:cNvPr id="2050" name="Picture 2" descr="Tipos de mo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676" y="3580974"/>
            <a:ext cx="8730848" cy="2654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702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901521" y="0"/>
            <a:ext cx="9852338" cy="1446550"/>
          </a:xfrm>
          <a:prstGeom prst="rect">
            <a:avLst/>
          </a:prstGeom>
          <a:noFill/>
        </p:spPr>
        <p:txBody>
          <a:bodyPr wrap="square" rtlCol="0">
            <a:spAutoFit/>
          </a:bodyPr>
          <a:lstStyle/>
          <a:p>
            <a:pPr algn="ctr"/>
            <a:r>
              <a:rPr lang="es-MX" sz="4400" dirty="0"/>
              <a:t>SISTEMA </a:t>
            </a:r>
            <a:r>
              <a:rPr lang="es-MX" sz="4400" dirty="0" smtClean="0"/>
              <a:t>PROPULSOR</a:t>
            </a:r>
          </a:p>
          <a:p>
            <a:pPr algn="ctr"/>
            <a:r>
              <a:rPr lang="es-ES_tradnl" sz="4400" dirty="0" smtClean="0"/>
              <a:t>MOTOR DE PISTON</a:t>
            </a:r>
            <a:endParaRPr lang="es-MX" sz="4400" dirty="0"/>
          </a:p>
        </p:txBody>
      </p:sp>
      <p:sp>
        <p:nvSpPr>
          <p:cNvPr id="2" name="CuadroTexto 1">
            <a:hlinkClick r:id="rId2"/>
          </p:cNvPr>
          <p:cNvSpPr txBox="1"/>
          <p:nvPr/>
        </p:nvSpPr>
        <p:spPr>
          <a:xfrm>
            <a:off x="450760" y="1841679"/>
            <a:ext cx="9491124" cy="830997"/>
          </a:xfrm>
          <a:prstGeom prst="rect">
            <a:avLst/>
          </a:prstGeom>
          <a:noFill/>
        </p:spPr>
        <p:txBody>
          <a:bodyPr wrap="none" rtlCol="0">
            <a:spAutoFit/>
          </a:bodyPr>
          <a:lstStyle/>
          <a:p>
            <a:r>
              <a:rPr lang="es-MX" sz="2400" b="1" dirty="0">
                <a:solidFill>
                  <a:srgbClr val="002060"/>
                </a:solidFill>
              </a:rPr>
              <a:t>*</a:t>
            </a:r>
            <a:r>
              <a:rPr lang="es-MX" sz="2400" b="1" dirty="0" smtClean="0">
                <a:solidFill>
                  <a:srgbClr val="002060"/>
                </a:solidFill>
              </a:rPr>
              <a:t>Los </a:t>
            </a:r>
            <a:r>
              <a:rPr lang="es-MX" sz="2400" b="1" dirty="0">
                <a:solidFill>
                  <a:srgbClr val="002060"/>
                </a:solidFill>
              </a:rPr>
              <a:t>sistemas que componen un motor de </a:t>
            </a:r>
            <a:r>
              <a:rPr lang="es-MX" sz="2400" b="1" dirty="0" smtClean="0">
                <a:solidFill>
                  <a:srgbClr val="002060"/>
                </a:solidFill>
              </a:rPr>
              <a:t>avión </a:t>
            </a:r>
            <a:r>
              <a:rPr lang="es-MX" sz="2400" b="1" dirty="0">
                <a:solidFill>
                  <a:srgbClr val="002060"/>
                </a:solidFill>
              </a:rPr>
              <a:t>de </a:t>
            </a:r>
            <a:r>
              <a:rPr lang="es-MX" sz="2400" b="1" dirty="0" smtClean="0">
                <a:solidFill>
                  <a:srgbClr val="002060"/>
                </a:solidFill>
              </a:rPr>
              <a:t>pistón Eddie </a:t>
            </a:r>
            <a:r>
              <a:rPr lang="es-MX" sz="2400" b="1" dirty="0" err="1" smtClean="0">
                <a:solidFill>
                  <a:srgbClr val="002060"/>
                </a:solidFill>
              </a:rPr>
              <a:t>Aviation</a:t>
            </a:r>
            <a:endParaRPr lang="es-MX" sz="2400" b="1" dirty="0">
              <a:solidFill>
                <a:srgbClr val="002060"/>
              </a:solidFill>
            </a:endParaRPr>
          </a:p>
          <a:p>
            <a:endParaRPr lang="es-MX" sz="2400" b="1" dirty="0">
              <a:solidFill>
                <a:srgbClr val="002060"/>
              </a:solidFill>
            </a:endParaRPr>
          </a:p>
        </p:txBody>
      </p:sp>
      <p:sp>
        <p:nvSpPr>
          <p:cNvPr id="4" name="Rectángulo 3">
            <a:hlinkClick r:id="rId3"/>
          </p:cNvPr>
          <p:cNvSpPr/>
          <p:nvPr/>
        </p:nvSpPr>
        <p:spPr>
          <a:xfrm>
            <a:off x="450760" y="2488010"/>
            <a:ext cx="8345510" cy="369332"/>
          </a:xfrm>
          <a:prstGeom prst="rect">
            <a:avLst/>
          </a:prstGeom>
        </p:spPr>
        <p:txBody>
          <a:bodyPr wrap="square">
            <a:spAutoFit/>
          </a:bodyPr>
          <a:lstStyle/>
          <a:p>
            <a:r>
              <a:rPr lang="es-MX" b="1" i="0" dirty="0" smtClean="0">
                <a:solidFill>
                  <a:srgbClr val="002060"/>
                </a:solidFill>
                <a:effectLst/>
                <a:latin typeface="Roboto"/>
              </a:rPr>
              <a:t>*MOTORES RECÍPROCOS DE AVIACIÓN (FUNCIONAMIENTO)</a:t>
            </a:r>
            <a:endParaRPr lang="es-MX" b="1" i="0" dirty="0">
              <a:solidFill>
                <a:srgbClr val="002060"/>
              </a:solidFill>
              <a:effectLst/>
              <a:latin typeface="Roboto"/>
            </a:endParaRPr>
          </a:p>
        </p:txBody>
      </p:sp>
      <p:sp>
        <p:nvSpPr>
          <p:cNvPr id="6" name="Rectángulo 5">
            <a:hlinkClick r:id="rId4"/>
          </p:cNvPr>
          <p:cNvSpPr/>
          <p:nvPr/>
        </p:nvSpPr>
        <p:spPr>
          <a:xfrm>
            <a:off x="450760" y="3076164"/>
            <a:ext cx="5809604" cy="400110"/>
          </a:xfrm>
          <a:prstGeom prst="rect">
            <a:avLst/>
          </a:prstGeom>
        </p:spPr>
        <p:txBody>
          <a:bodyPr wrap="none">
            <a:spAutoFit/>
          </a:bodyPr>
          <a:lstStyle/>
          <a:p>
            <a:r>
              <a:rPr lang="es-MX" sz="2000" b="1" i="0" dirty="0" smtClean="0">
                <a:solidFill>
                  <a:srgbClr val="002060"/>
                </a:solidFill>
                <a:effectLst/>
                <a:latin typeface="Roboto"/>
              </a:rPr>
              <a:t>*Motor de aviación Continental R-670 Rotativo</a:t>
            </a:r>
            <a:endParaRPr lang="es-MX" sz="2000" b="1" i="0" dirty="0">
              <a:solidFill>
                <a:srgbClr val="002060"/>
              </a:solidFill>
              <a:effectLst/>
              <a:latin typeface="Roboto"/>
            </a:endParaRPr>
          </a:p>
        </p:txBody>
      </p:sp>
      <p:sp>
        <p:nvSpPr>
          <p:cNvPr id="7" name="Rectángulo 6">
            <a:hlinkClick r:id="rId5"/>
          </p:cNvPr>
          <p:cNvSpPr/>
          <p:nvPr/>
        </p:nvSpPr>
        <p:spPr>
          <a:xfrm>
            <a:off x="450760" y="3695096"/>
            <a:ext cx="2403222" cy="369332"/>
          </a:xfrm>
          <a:prstGeom prst="rect">
            <a:avLst/>
          </a:prstGeom>
        </p:spPr>
        <p:txBody>
          <a:bodyPr wrap="none">
            <a:spAutoFit/>
          </a:bodyPr>
          <a:lstStyle/>
          <a:p>
            <a:r>
              <a:rPr lang="es-MX" b="1" i="0" dirty="0" smtClean="0">
                <a:solidFill>
                  <a:srgbClr val="002060"/>
                </a:solidFill>
                <a:effectLst/>
                <a:latin typeface="Roboto"/>
              </a:rPr>
              <a:t>*</a:t>
            </a:r>
            <a:r>
              <a:rPr lang="es-MX" b="1" i="0" dirty="0" err="1" smtClean="0">
                <a:solidFill>
                  <a:srgbClr val="002060"/>
                </a:solidFill>
                <a:effectLst/>
                <a:latin typeface="Roboto"/>
              </a:rPr>
              <a:t>Aircraft</a:t>
            </a:r>
            <a:r>
              <a:rPr lang="es-MX" b="1" i="0" dirty="0" smtClean="0">
                <a:solidFill>
                  <a:srgbClr val="002060"/>
                </a:solidFill>
                <a:effectLst/>
                <a:latin typeface="Roboto"/>
              </a:rPr>
              <a:t> </a:t>
            </a:r>
            <a:r>
              <a:rPr lang="es-MX" b="1" i="0" dirty="0" err="1" smtClean="0">
                <a:solidFill>
                  <a:srgbClr val="002060"/>
                </a:solidFill>
                <a:effectLst/>
                <a:latin typeface="Roboto"/>
              </a:rPr>
              <a:t>Powerplant</a:t>
            </a:r>
            <a:endParaRPr lang="es-MX" b="1" i="0" dirty="0">
              <a:solidFill>
                <a:srgbClr val="002060"/>
              </a:solidFill>
              <a:effectLst/>
              <a:latin typeface="Roboto"/>
            </a:endParaRPr>
          </a:p>
        </p:txBody>
      </p:sp>
      <p:sp>
        <p:nvSpPr>
          <p:cNvPr id="8" name="Rectángulo 7">
            <a:hlinkClick r:id="rId6"/>
          </p:cNvPr>
          <p:cNvSpPr/>
          <p:nvPr/>
        </p:nvSpPr>
        <p:spPr>
          <a:xfrm>
            <a:off x="450760" y="4340491"/>
            <a:ext cx="3587264" cy="369332"/>
          </a:xfrm>
          <a:prstGeom prst="rect">
            <a:avLst/>
          </a:prstGeom>
        </p:spPr>
        <p:txBody>
          <a:bodyPr wrap="none">
            <a:spAutoFit/>
          </a:bodyPr>
          <a:lstStyle/>
          <a:p>
            <a:r>
              <a:rPr lang="en-US" b="1" i="0" dirty="0" smtClean="0">
                <a:solidFill>
                  <a:srgbClr val="002060"/>
                </a:solidFill>
                <a:effectLst/>
                <a:latin typeface="Roboto"/>
              </a:rPr>
              <a:t>*How Its Made Aircraft Engines</a:t>
            </a:r>
            <a:endParaRPr lang="en-US" b="1" i="0" dirty="0">
              <a:solidFill>
                <a:srgbClr val="002060"/>
              </a:solidFill>
              <a:effectLst/>
              <a:latin typeface="Roboto"/>
            </a:endParaRPr>
          </a:p>
        </p:txBody>
      </p:sp>
      <p:sp>
        <p:nvSpPr>
          <p:cNvPr id="9" name="Rectángulo 8">
            <a:hlinkClick r:id="rId7"/>
          </p:cNvPr>
          <p:cNvSpPr/>
          <p:nvPr/>
        </p:nvSpPr>
        <p:spPr>
          <a:xfrm>
            <a:off x="7134896" y="3510430"/>
            <a:ext cx="4801314" cy="369332"/>
          </a:xfrm>
          <a:prstGeom prst="rect">
            <a:avLst/>
          </a:prstGeom>
        </p:spPr>
        <p:txBody>
          <a:bodyPr wrap="none">
            <a:spAutoFit/>
          </a:bodyPr>
          <a:lstStyle/>
          <a:p>
            <a:r>
              <a:rPr lang="en-US" b="1" i="0" dirty="0" smtClean="0">
                <a:solidFill>
                  <a:srgbClr val="FF0000"/>
                </a:solidFill>
                <a:effectLst/>
                <a:latin typeface="Roboto"/>
              </a:rPr>
              <a:t>*Cessna 172 Continental Engine Overview</a:t>
            </a:r>
            <a:endParaRPr lang="en-US" b="1" i="0" dirty="0">
              <a:solidFill>
                <a:srgbClr val="FF0000"/>
              </a:solidFill>
              <a:effectLst/>
              <a:latin typeface="Roboto"/>
            </a:endParaRPr>
          </a:p>
        </p:txBody>
      </p:sp>
      <p:sp>
        <p:nvSpPr>
          <p:cNvPr id="10" name="Rectángulo 9">
            <a:hlinkClick r:id="rId8"/>
          </p:cNvPr>
          <p:cNvSpPr/>
          <p:nvPr/>
        </p:nvSpPr>
        <p:spPr>
          <a:xfrm>
            <a:off x="7134896" y="3971159"/>
            <a:ext cx="4224233" cy="369332"/>
          </a:xfrm>
          <a:prstGeom prst="rect">
            <a:avLst/>
          </a:prstGeom>
        </p:spPr>
        <p:txBody>
          <a:bodyPr wrap="none">
            <a:spAutoFit/>
          </a:bodyPr>
          <a:lstStyle/>
          <a:p>
            <a:r>
              <a:rPr lang="en-US" b="1" i="0" dirty="0" smtClean="0">
                <a:solidFill>
                  <a:srgbClr val="FF0000"/>
                </a:solidFill>
                <a:effectLst/>
                <a:latin typeface="Roboto"/>
              </a:rPr>
              <a:t>*Oil Change on Cessna 172 Skyhawk</a:t>
            </a:r>
            <a:endParaRPr lang="en-US" b="1" i="0" dirty="0">
              <a:solidFill>
                <a:srgbClr val="FF0000"/>
              </a:solidFill>
              <a:effectLst/>
              <a:latin typeface="Roboto"/>
            </a:endParaRPr>
          </a:p>
        </p:txBody>
      </p:sp>
      <p:sp>
        <p:nvSpPr>
          <p:cNvPr id="11" name="Rectángulo 10">
            <a:hlinkClick r:id="rId9"/>
          </p:cNvPr>
          <p:cNvSpPr/>
          <p:nvPr/>
        </p:nvSpPr>
        <p:spPr>
          <a:xfrm>
            <a:off x="7134896" y="4511765"/>
            <a:ext cx="3155672" cy="369332"/>
          </a:xfrm>
          <a:prstGeom prst="rect">
            <a:avLst/>
          </a:prstGeom>
        </p:spPr>
        <p:txBody>
          <a:bodyPr wrap="none">
            <a:spAutoFit/>
          </a:bodyPr>
          <a:lstStyle/>
          <a:p>
            <a:r>
              <a:rPr lang="es-MX" b="1" i="0" dirty="0" smtClean="0">
                <a:solidFill>
                  <a:srgbClr val="FF0000"/>
                </a:solidFill>
                <a:effectLst/>
                <a:latin typeface="Roboto"/>
              </a:rPr>
              <a:t>*Magneto to </a:t>
            </a:r>
            <a:r>
              <a:rPr lang="es-MX" b="1" i="0" dirty="0" err="1" smtClean="0">
                <a:solidFill>
                  <a:srgbClr val="FF0000"/>
                </a:solidFill>
                <a:effectLst/>
                <a:latin typeface="Roboto"/>
              </a:rPr>
              <a:t>Engine</a:t>
            </a:r>
            <a:r>
              <a:rPr lang="es-MX" b="1" i="0" dirty="0" smtClean="0">
                <a:solidFill>
                  <a:srgbClr val="FF0000"/>
                </a:solidFill>
                <a:effectLst/>
                <a:latin typeface="Roboto"/>
              </a:rPr>
              <a:t> </a:t>
            </a:r>
            <a:r>
              <a:rPr lang="es-MX" b="1" i="0" dirty="0" err="1" smtClean="0">
                <a:solidFill>
                  <a:srgbClr val="FF0000"/>
                </a:solidFill>
                <a:effectLst/>
                <a:latin typeface="Roboto"/>
              </a:rPr>
              <a:t>Timing</a:t>
            </a:r>
            <a:endParaRPr lang="es-MX" b="1" i="0" dirty="0">
              <a:solidFill>
                <a:srgbClr val="FF0000"/>
              </a:solidFill>
              <a:effectLst/>
              <a:latin typeface="Roboto"/>
            </a:endParaRPr>
          </a:p>
        </p:txBody>
      </p:sp>
      <p:sp>
        <p:nvSpPr>
          <p:cNvPr id="12" name="Rectángulo 11">
            <a:hlinkClick r:id="rId10"/>
          </p:cNvPr>
          <p:cNvSpPr/>
          <p:nvPr/>
        </p:nvSpPr>
        <p:spPr>
          <a:xfrm>
            <a:off x="7134896" y="2999220"/>
            <a:ext cx="1992853" cy="369332"/>
          </a:xfrm>
          <a:prstGeom prst="rect">
            <a:avLst/>
          </a:prstGeom>
        </p:spPr>
        <p:txBody>
          <a:bodyPr wrap="none">
            <a:spAutoFit/>
          </a:bodyPr>
          <a:lstStyle/>
          <a:p>
            <a:r>
              <a:rPr lang="es-MX" b="1" i="0" dirty="0" smtClean="0">
                <a:solidFill>
                  <a:srgbClr val="FF0000"/>
                </a:solidFill>
                <a:effectLst/>
                <a:latin typeface="Roboto"/>
              </a:rPr>
              <a:t>*Magneto </a:t>
            </a:r>
            <a:r>
              <a:rPr lang="es-MX" b="1" i="0" dirty="0" err="1" smtClean="0">
                <a:solidFill>
                  <a:srgbClr val="FF0000"/>
                </a:solidFill>
                <a:effectLst/>
                <a:latin typeface="Roboto"/>
              </a:rPr>
              <a:t>theory</a:t>
            </a:r>
            <a:endParaRPr lang="es-MX" b="1" i="0" dirty="0">
              <a:solidFill>
                <a:srgbClr val="FF0000"/>
              </a:solidFill>
              <a:effectLst/>
              <a:latin typeface="Roboto"/>
            </a:endParaRPr>
          </a:p>
        </p:txBody>
      </p:sp>
      <p:sp>
        <p:nvSpPr>
          <p:cNvPr id="13" name="Rectángulo 12">
            <a:hlinkClick r:id="rId11"/>
          </p:cNvPr>
          <p:cNvSpPr/>
          <p:nvPr/>
        </p:nvSpPr>
        <p:spPr>
          <a:xfrm>
            <a:off x="2148321" y="5354883"/>
            <a:ext cx="3469411" cy="400110"/>
          </a:xfrm>
          <a:prstGeom prst="rect">
            <a:avLst/>
          </a:prstGeom>
        </p:spPr>
        <p:txBody>
          <a:bodyPr wrap="none">
            <a:spAutoFit/>
          </a:bodyPr>
          <a:lstStyle/>
          <a:p>
            <a:r>
              <a:rPr lang="en-US" sz="2000" b="1" i="0" dirty="0" smtClean="0">
                <a:solidFill>
                  <a:srgbClr val="00B050"/>
                </a:solidFill>
                <a:effectLst/>
                <a:latin typeface="Roboto"/>
              </a:rPr>
              <a:t>**How To Lean The Mixture</a:t>
            </a:r>
            <a:endParaRPr lang="en-US" sz="2000" b="1" i="0" dirty="0">
              <a:solidFill>
                <a:srgbClr val="00B050"/>
              </a:solidFill>
              <a:effectLst/>
              <a:latin typeface="Roboto"/>
            </a:endParaRPr>
          </a:p>
        </p:txBody>
      </p:sp>
      <p:sp>
        <p:nvSpPr>
          <p:cNvPr id="14" name="Rectángulo 13">
            <a:hlinkClick r:id="rId12"/>
          </p:cNvPr>
          <p:cNvSpPr/>
          <p:nvPr/>
        </p:nvSpPr>
        <p:spPr>
          <a:xfrm>
            <a:off x="2148321" y="5788275"/>
            <a:ext cx="9107813" cy="369332"/>
          </a:xfrm>
          <a:prstGeom prst="rect">
            <a:avLst/>
          </a:prstGeom>
        </p:spPr>
        <p:txBody>
          <a:bodyPr wrap="square">
            <a:spAutoFit/>
          </a:bodyPr>
          <a:lstStyle/>
          <a:p>
            <a:r>
              <a:rPr lang="en-US" b="1" i="0" dirty="0" smtClean="0">
                <a:solidFill>
                  <a:srgbClr val="00B050"/>
                </a:solidFill>
                <a:effectLst/>
                <a:latin typeface="Roboto"/>
              </a:rPr>
              <a:t>**Flight Training - the Art of Leaning - various aircraft types - POV </a:t>
            </a:r>
            <a:r>
              <a:rPr lang="en-US" b="1" i="0" dirty="0" err="1" smtClean="0">
                <a:solidFill>
                  <a:srgbClr val="00B050"/>
                </a:solidFill>
                <a:effectLst/>
                <a:latin typeface="Roboto"/>
              </a:rPr>
              <a:t>FLying</a:t>
            </a:r>
            <a:endParaRPr lang="en-US" b="1" i="0" dirty="0">
              <a:solidFill>
                <a:srgbClr val="00B050"/>
              </a:solidFill>
              <a:effectLst/>
              <a:latin typeface="Roboto"/>
            </a:endParaRPr>
          </a:p>
        </p:txBody>
      </p:sp>
      <p:sp>
        <p:nvSpPr>
          <p:cNvPr id="15" name="Rectángulo 14">
            <a:hlinkClick r:id="rId13"/>
          </p:cNvPr>
          <p:cNvSpPr/>
          <p:nvPr/>
        </p:nvSpPr>
        <p:spPr>
          <a:xfrm>
            <a:off x="2148321" y="6222541"/>
            <a:ext cx="4929555" cy="369332"/>
          </a:xfrm>
          <a:prstGeom prst="rect">
            <a:avLst/>
          </a:prstGeom>
        </p:spPr>
        <p:txBody>
          <a:bodyPr wrap="none">
            <a:spAutoFit/>
          </a:bodyPr>
          <a:lstStyle/>
          <a:p>
            <a:r>
              <a:rPr lang="en-US" b="1" i="0" dirty="0" smtClean="0">
                <a:solidFill>
                  <a:srgbClr val="00B050"/>
                </a:solidFill>
                <a:effectLst/>
                <a:latin typeface="Roboto"/>
              </a:rPr>
              <a:t>**Leaning the Fuel Mixture for Cruise Flight</a:t>
            </a:r>
            <a:endParaRPr lang="en-US" b="1" i="0" dirty="0">
              <a:solidFill>
                <a:srgbClr val="00B050"/>
              </a:solidFill>
              <a:effectLst/>
              <a:latin typeface="Roboto"/>
            </a:endParaRPr>
          </a:p>
        </p:txBody>
      </p:sp>
    </p:spTree>
    <p:extLst>
      <p:ext uri="{BB962C8B-B14F-4D97-AF65-F5344CB8AC3E}">
        <p14:creationId xmlns:p14="http://schemas.microsoft.com/office/powerpoint/2010/main" val="23053156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526</Words>
  <Application>Microsoft Office PowerPoint</Application>
  <PresentationFormat>Panorámica</PresentationFormat>
  <Paragraphs>38</Paragraphs>
  <Slides>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vt:i4>
      </vt:variant>
    </vt:vector>
  </HeadingPairs>
  <TitlesOfParts>
    <vt:vector size="13" baseType="lpstr">
      <vt:lpstr>Arial</vt:lpstr>
      <vt:lpstr>Calibri</vt:lpstr>
      <vt:lpstr>Calibri Light</vt:lpstr>
      <vt:lpstr>Roboto</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10</cp:revision>
  <dcterms:created xsi:type="dcterms:W3CDTF">2017-10-02T03:27:41Z</dcterms:created>
  <dcterms:modified xsi:type="dcterms:W3CDTF">2017-10-02T06:05:20Z</dcterms:modified>
</cp:coreProperties>
</file>