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9/17/2017</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9/17/2017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9/17/2017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9/17/2017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9/17/2017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9/17/2017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9/17/2017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9/17/2017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9/17/2017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9/17/2017</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9/17/2017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9/17/2017</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DdbZAVyjuM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81319" y="1028756"/>
            <a:ext cx="9959662" cy="2116541"/>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Un giróscopo es un aparato en el cual una masa que gira velozmente alrededor de su eje de simetría, permite mantener de forma constante su orientación respecto a un sistema de ejes de referencia. Cualquier cuerpo sometido a un movimiento de rotación acusa propiedades giroscópicas, por ejemplo una peonza. Las propiedades giroscópicas fundamentales son: rigidez en el espacio y precesión.</a:t>
            </a:r>
            <a:endParaRPr lang="es-MX" dirty="0">
              <a:solidFill>
                <a:schemeClr val="bg1"/>
              </a:solidFill>
            </a:endParaRPr>
          </a:p>
        </p:txBody>
      </p:sp>
      <p:sp>
        <p:nvSpPr>
          <p:cNvPr id="5" name="Rectángulo 4"/>
          <p:cNvSpPr/>
          <p:nvPr/>
        </p:nvSpPr>
        <p:spPr>
          <a:xfrm>
            <a:off x="781319" y="3340409"/>
            <a:ext cx="10586434" cy="2532040"/>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La rigidez en el espacio se puede explicar por la 1ª Ley del Movimiento de Newton, que dice: "Un cuerpo en reposo tiende a estar en reposo, y un cuerpo en movimiento tiende a permanecer en movimiento en línea recta, salvo que se le aplique una fuerza externa". Siempre y cuando tenga suficiente velocidad, la fuerza de inercia que genera la peonza la hace girar erguida incluso si inclinamos la superficie sobre la cual gira, ofreciendo una gran resistencia a los intentos de volcarla o forzar su inclinación</a:t>
            </a:r>
            <a:endParaRPr lang="es-MX" dirty="0">
              <a:solidFill>
                <a:schemeClr val="bg1"/>
              </a:solidFill>
            </a:endParaRPr>
          </a:p>
        </p:txBody>
      </p:sp>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Tree>
    <p:extLst>
      <p:ext uri="{BB962C8B-B14F-4D97-AF65-F5344CB8AC3E}">
        <p14:creationId xmlns:p14="http://schemas.microsoft.com/office/powerpoint/2010/main" val="22352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2" name="Rectángulo 1"/>
          <p:cNvSpPr/>
          <p:nvPr/>
        </p:nvSpPr>
        <p:spPr>
          <a:xfrm>
            <a:off x="643943" y="1068944"/>
            <a:ext cx="10753859" cy="2532040"/>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La segunda propiedad -precesión- es la respuesta del objeto cuando se le aplica una fuerza </a:t>
            </a:r>
            <a:r>
              <a:rPr lang="es-MX" dirty="0" err="1">
                <a:solidFill>
                  <a:schemeClr val="bg1"/>
                </a:solidFill>
                <a:latin typeface="Verdana" panose="020B0604030504040204" pitchFamily="34" charset="0"/>
              </a:rPr>
              <a:t>deflectiva</a:t>
            </a:r>
            <a:r>
              <a:rPr lang="es-MX" dirty="0">
                <a:solidFill>
                  <a:schemeClr val="bg1"/>
                </a:solidFill>
                <a:latin typeface="Verdana" panose="020B0604030504040204" pitchFamily="34" charset="0"/>
              </a:rPr>
              <a:t> en algún borde. Volviendo a la peonza, es la reacción de esta cuando en su rápido giro la tocamos en uno de sus bordes. El resultado de esta reacción es como si el punto de aplicación de la fuerza estuviera desplazado 90º en el sentido de giro del objeto. La precesión es inversamente proporcional a la velocidad de giro (a mayor velocidad menor precesión) y directamente proporcional a la cantidad de fuerza de deflexión aplicada</a:t>
            </a:r>
            <a:endParaRPr lang="es-MX" dirty="0">
              <a:solidFill>
                <a:schemeClr val="bg1"/>
              </a:solidFill>
            </a:endParaRPr>
          </a:p>
        </p:txBody>
      </p:sp>
      <p:pic>
        <p:nvPicPr>
          <p:cNvPr id="1026" name="Picture 2" descr="Precesión giroscóp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299" y="3716895"/>
            <a:ext cx="5115661" cy="258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765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3" name="Rectángulo 2"/>
          <p:cNvSpPr/>
          <p:nvPr/>
        </p:nvSpPr>
        <p:spPr>
          <a:xfrm>
            <a:off x="824247" y="1146219"/>
            <a:ext cx="10406129" cy="5262979"/>
          </a:xfrm>
          <a:prstGeom prst="rect">
            <a:avLst/>
          </a:prstGeom>
        </p:spPr>
        <p:txBody>
          <a:bodyPr wrap="square">
            <a:spAutoFit/>
          </a:bodyPr>
          <a:lstStyle/>
          <a:p>
            <a:pPr algn="just">
              <a:lnSpc>
                <a:spcPct val="150000"/>
              </a:lnSpc>
            </a:pPr>
            <a:r>
              <a:rPr lang="es-MX" sz="1600" dirty="0">
                <a:solidFill>
                  <a:schemeClr val="bg1"/>
                </a:solidFill>
                <a:latin typeface="Verdana" panose="020B0604030504040204" pitchFamily="34" charset="0"/>
              </a:rPr>
              <a:t>Debido a sus cualidades, los giróscopos proporcionan unos planos fijos de referencia, planos que no deben variar aunque cambie la posición del avión. Gracias a esto, el piloto dispone de instrumentos que le proporcionan la posición espacial del avión con respecto a distintos ejes o planos de referencia. Estos instrumentos son: indicador de actitud también llamado "horizonte artificial", indicador de giro y virajes denominado también "bastón y bola", e indicador de dirección.</a:t>
            </a:r>
          </a:p>
          <a:p>
            <a:pPr algn="just">
              <a:lnSpc>
                <a:spcPct val="150000"/>
              </a:lnSpc>
            </a:pPr>
            <a:r>
              <a:rPr lang="es-MX" sz="1600" dirty="0">
                <a:solidFill>
                  <a:schemeClr val="bg1"/>
                </a:solidFill>
                <a:latin typeface="Verdana" panose="020B0604030504040204" pitchFamily="34" charset="0"/>
              </a:rPr>
              <a:t>El rápido movimiento giratorio del rotor de los giróscopos se puede obtener por vacío o por un sistema eléctrico. En algunos aviones todos los giróscopos se activan con el mismo sistema (vacío o eléctrico); en otros, el sistema de vacío opera sobre el indicador de actitud y el indicador de dirección mientras el indicador de viraje es operado por el sistema eléctrico.</a:t>
            </a:r>
            <a:br>
              <a:rPr lang="es-MX" sz="1600" dirty="0">
                <a:solidFill>
                  <a:schemeClr val="bg1"/>
                </a:solidFill>
                <a:latin typeface="Verdana" panose="020B0604030504040204" pitchFamily="34" charset="0"/>
              </a:rPr>
            </a:br>
            <a:r>
              <a:rPr lang="es-MX" sz="1600" dirty="0">
                <a:solidFill>
                  <a:schemeClr val="bg1"/>
                </a:solidFill>
                <a:latin typeface="Verdana" panose="020B0604030504040204" pitchFamily="34" charset="0"/>
              </a:rPr>
              <a:t>El sistema de vacío o succión se logra por medio de una bomba movida por el motor, cuya capacidad y tamaño dependerá de la cantidad de giróscopos del avión. Mediante este vacío se insufla una corriente de aire sobre los alabes del rotor que hace que este gire velozmente como una turbina.</a:t>
            </a:r>
            <a:endParaRPr lang="es-MX" sz="1600"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3985414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2" name="Rectángulo 1"/>
          <p:cNvSpPr/>
          <p:nvPr/>
        </p:nvSpPr>
        <p:spPr>
          <a:xfrm>
            <a:off x="759854" y="1223493"/>
            <a:ext cx="10560676" cy="2630335"/>
          </a:xfrm>
          <a:prstGeom prst="rect">
            <a:avLst/>
          </a:prstGeom>
        </p:spPr>
        <p:txBody>
          <a:bodyPr wrap="square">
            <a:spAutoFit/>
          </a:bodyPr>
          <a:lstStyle/>
          <a:p>
            <a:pPr algn="just">
              <a:lnSpc>
                <a:spcPct val="150000"/>
              </a:lnSpc>
            </a:pPr>
            <a:r>
              <a:rPr lang="es-MX" sz="1600" dirty="0">
                <a:solidFill>
                  <a:schemeClr val="bg1"/>
                </a:solidFill>
                <a:latin typeface="Verdana" panose="020B0604030504040204" pitchFamily="34" charset="0"/>
              </a:rPr>
              <a:t>La presión de vacío o succión necesaria para el buen funcionamiento de los instrumentos suele variar entre 4" y 5". En el panel de instrumentos se dispone de un indicador que muestra la cantidad de succión de este sistema. Una baja succión durante un periodo extendido de tiempo puede indicar un fallo del regulador de vacío, suciedad en el sistema o un escape en el mismo. Si el sistema falla por cualquier razón el indicador tiende a caer a cero, y los instrumentos que se nutren de este sistema fallarán. El problema es que el efecto es gradual y puede no ser notado por el piloto durante algún tiempo</a:t>
            </a:r>
            <a:endParaRPr lang="es-MX" sz="1600" dirty="0">
              <a:solidFill>
                <a:schemeClr val="bg1"/>
              </a:solidFill>
            </a:endParaRPr>
          </a:p>
        </p:txBody>
      </p:sp>
      <p:sp>
        <p:nvSpPr>
          <p:cNvPr id="4" name="Rectángulo 3"/>
          <p:cNvSpPr/>
          <p:nvPr/>
        </p:nvSpPr>
        <p:spPr>
          <a:xfrm>
            <a:off x="759854" y="3853828"/>
            <a:ext cx="10779616" cy="1153008"/>
          </a:xfrm>
          <a:prstGeom prst="rect">
            <a:avLst/>
          </a:prstGeom>
        </p:spPr>
        <p:txBody>
          <a:bodyPr wrap="square">
            <a:spAutoFit/>
          </a:bodyPr>
          <a:lstStyle/>
          <a:p>
            <a:pPr algn="just">
              <a:lnSpc>
                <a:spcPct val="150000"/>
              </a:lnSpc>
            </a:pPr>
            <a:r>
              <a:rPr lang="es-MX" sz="1600" dirty="0">
                <a:solidFill>
                  <a:schemeClr val="bg1"/>
                </a:solidFill>
                <a:latin typeface="Verdana" panose="020B0604030504040204" pitchFamily="34" charset="0"/>
              </a:rPr>
              <a:t>El sistema de giro-succión solo es utilizable por debajo de 30.000 pies y con temperaturas por encima de -35ºF por lo cual los aviones comerciales que vuelan por encima de esa altitud suelen estar equipados con giróscopos eléctricos</a:t>
            </a:r>
            <a:endParaRPr lang="es-MX" sz="1600" dirty="0">
              <a:solidFill>
                <a:schemeClr val="bg1"/>
              </a:solidFill>
            </a:endParaRPr>
          </a:p>
        </p:txBody>
      </p:sp>
      <p:pic>
        <p:nvPicPr>
          <p:cNvPr id="4098" name="Picture 2" descr="Indicador de suc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4152" y="4843776"/>
            <a:ext cx="2193791" cy="1332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91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3" name="Rectángulo 2"/>
          <p:cNvSpPr/>
          <p:nvPr/>
        </p:nvSpPr>
        <p:spPr>
          <a:xfrm>
            <a:off x="702717" y="1121456"/>
            <a:ext cx="10406129" cy="5140831"/>
          </a:xfrm>
          <a:prstGeom prst="rect">
            <a:avLst/>
          </a:prstGeom>
        </p:spPr>
        <p:txBody>
          <a:bodyPr wrap="square">
            <a:spAutoFit/>
          </a:bodyPr>
          <a:lstStyle/>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instrumentos básicos de vuelo, excepto la brújula, se clasifican en instrumentos basados en las propiedades del aire e instrumentos basados en giróscopos.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altímetro, el </a:t>
            </a:r>
            <a:r>
              <a:rPr lang="es-MX" sz="1700" dirty="0" err="1">
                <a:solidFill>
                  <a:schemeClr val="bg1"/>
                </a:solidFill>
                <a:latin typeface="Verdana" panose="020B0604030504040204" pitchFamily="34" charset="0"/>
              </a:rPr>
              <a:t>variómetro</a:t>
            </a:r>
            <a:r>
              <a:rPr lang="es-MX" sz="1700" dirty="0">
                <a:solidFill>
                  <a:schemeClr val="bg1"/>
                </a:solidFill>
                <a:latin typeface="Verdana" panose="020B0604030504040204" pitchFamily="34" charset="0"/>
              </a:rPr>
              <a:t> y el anemómetro se basan en las propiedades del aire.</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indicador de actitud, el indicador de viraje y el indicador de dirección se basan en giróscopos.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sistema de </a:t>
            </a:r>
            <a:r>
              <a:rPr lang="es-MX" sz="1700" dirty="0" err="1">
                <a:solidFill>
                  <a:schemeClr val="bg1"/>
                </a:solidFill>
                <a:latin typeface="Verdana" panose="020B0604030504040204" pitchFamily="34" charset="0"/>
              </a:rPr>
              <a:t>pitot</a:t>
            </a:r>
            <a:r>
              <a:rPr lang="es-MX" sz="1700" dirty="0">
                <a:solidFill>
                  <a:schemeClr val="bg1"/>
                </a:solidFill>
                <a:latin typeface="Verdana" panose="020B0604030504040204" pitchFamily="34" charset="0"/>
              </a:rPr>
              <a:t> y estática provee las presiones necesarias, por medio del </a:t>
            </a:r>
            <a:r>
              <a:rPr lang="es-MX" sz="1700" dirty="0" err="1">
                <a:solidFill>
                  <a:schemeClr val="bg1"/>
                </a:solidFill>
                <a:latin typeface="Verdana" panose="020B0604030504040204" pitchFamily="34" charset="0"/>
              </a:rPr>
              <a:t>pitot</a:t>
            </a:r>
            <a:r>
              <a:rPr lang="es-MX" sz="1700" dirty="0">
                <a:solidFill>
                  <a:schemeClr val="bg1"/>
                </a:solidFill>
                <a:latin typeface="Verdana" panose="020B0604030504040204" pitchFamily="34" charset="0"/>
              </a:rPr>
              <a:t> y las tomas estáticas, a los instrumentos conectados a este sistema.</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Las principales propiedades giroscópicas son: rigidez en el espacio y precesión.</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giróscopos suelen constar de un rotor hecho de un material pesado y con su masa bien equilibrada, montado sobre un sistema de ejes que le confieren varios grados de libertad.</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rotores de los giróscopos se hacen girar por succión, eléctricamente, o por ambos medios.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Un medidor ubicado en el panel de instrumentos indica el estado del sistema de succión.</a:t>
            </a:r>
            <a:endParaRPr lang="es-MX" sz="1700"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264978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3" name="Rectángulo 2"/>
          <p:cNvSpPr/>
          <p:nvPr/>
        </p:nvSpPr>
        <p:spPr>
          <a:xfrm>
            <a:off x="702717" y="1121456"/>
            <a:ext cx="10406129" cy="5140831"/>
          </a:xfrm>
          <a:prstGeom prst="rect">
            <a:avLst/>
          </a:prstGeom>
        </p:spPr>
        <p:txBody>
          <a:bodyPr wrap="square">
            <a:spAutoFit/>
          </a:bodyPr>
          <a:lstStyle/>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instrumentos básicos de vuelo, excepto la brújula, se clasifican en instrumentos basados en las propiedades del aire e instrumentos basados en giróscopos.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altímetro, el </a:t>
            </a:r>
            <a:r>
              <a:rPr lang="es-MX" sz="1700" dirty="0" err="1">
                <a:solidFill>
                  <a:schemeClr val="bg1"/>
                </a:solidFill>
                <a:latin typeface="Verdana" panose="020B0604030504040204" pitchFamily="34" charset="0"/>
              </a:rPr>
              <a:t>variómetro</a:t>
            </a:r>
            <a:r>
              <a:rPr lang="es-MX" sz="1700" dirty="0">
                <a:solidFill>
                  <a:schemeClr val="bg1"/>
                </a:solidFill>
                <a:latin typeface="Verdana" panose="020B0604030504040204" pitchFamily="34" charset="0"/>
              </a:rPr>
              <a:t> y el anemómetro se basan en las propiedades del aire.</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indicador de actitud, el indicador de viraje y el indicador de dirección se basan en giróscopos.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El sistema de </a:t>
            </a:r>
            <a:r>
              <a:rPr lang="es-MX" sz="1700" dirty="0" err="1">
                <a:solidFill>
                  <a:schemeClr val="bg1"/>
                </a:solidFill>
                <a:latin typeface="Verdana" panose="020B0604030504040204" pitchFamily="34" charset="0"/>
              </a:rPr>
              <a:t>pitot</a:t>
            </a:r>
            <a:r>
              <a:rPr lang="es-MX" sz="1700" dirty="0">
                <a:solidFill>
                  <a:schemeClr val="bg1"/>
                </a:solidFill>
                <a:latin typeface="Verdana" panose="020B0604030504040204" pitchFamily="34" charset="0"/>
              </a:rPr>
              <a:t> y estática provee las presiones necesarias, por medio del </a:t>
            </a:r>
            <a:r>
              <a:rPr lang="es-MX" sz="1700" dirty="0" err="1">
                <a:solidFill>
                  <a:schemeClr val="bg1"/>
                </a:solidFill>
                <a:latin typeface="Verdana" panose="020B0604030504040204" pitchFamily="34" charset="0"/>
              </a:rPr>
              <a:t>pitot</a:t>
            </a:r>
            <a:r>
              <a:rPr lang="es-MX" sz="1700" dirty="0">
                <a:solidFill>
                  <a:schemeClr val="bg1"/>
                </a:solidFill>
                <a:latin typeface="Verdana" panose="020B0604030504040204" pitchFamily="34" charset="0"/>
              </a:rPr>
              <a:t> y las tomas estáticas, a los instrumentos conectados a este sistema.</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Las principales propiedades giroscópicas son: rigidez en el espacio y precesión.</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giróscopos suelen constar de un rotor hecho de un material pesado y con su masa bien equilibrada, montado sobre un sistema de ejes que le confieren varios grados de libertad.</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Los rotores de los giróscopos se hacen girar por succión, eléctricamente, o por ambos medios.</a:t>
            </a:r>
          </a:p>
          <a:p>
            <a:pPr algn="just">
              <a:lnSpc>
                <a:spcPct val="150000"/>
              </a:lnSpc>
              <a:buFont typeface="Arial" panose="020B0604020202020204" pitchFamily="34" charset="0"/>
              <a:buChar char="•"/>
            </a:pPr>
            <a:r>
              <a:rPr lang="es-MX" sz="1700" dirty="0">
                <a:solidFill>
                  <a:schemeClr val="bg1"/>
                </a:solidFill>
                <a:latin typeface="Verdana" panose="020B0604030504040204" pitchFamily="34" charset="0"/>
              </a:rPr>
              <a:t>Un medidor ubicado en el panel de instrumentos indica el estado del sistema de succión.</a:t>
            </a:r>
            <a:endParaRPr lang="es-MX" sz="1700"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3139286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21992" y="567091"/>
            <a:ext cx="2167581" cy="461665"/>
          </a:xfrm>
          <a:prstGeom prst="rect">
            <a:avLst/>
          </a:prstGeom>
          <a:noFill/>
        </p:spPr>
        <p:txBody>
          <a:bodyPr wrap="none" rtlCol="0">
            <a:spAutoFit/>
          </a:bodyPr>
          <a:lstStyle/>
          <a:p>
            <a:r>
              <a:rPr lang="es-ES_tradnl" sz="2400" dirty="0" smtClean="0">
                <a:solidFill>
                  <a:schemeClr val="bg1"/>
                </a:solidFill>
              </a:rPr>
              <a:t>GIROSCOPIO</a:t>
            </a:r>
            <a:endParaRPr lang="es-MX" sz="2400" dirty="0">
              <a:solidFill>
                <a:schemeClr val="bg1"/>
              </a:solidFill>
            </a:endParaRPr>
          </a:p>
        </p:txBody>
      </p:sp>
      <p:sp>
        <p:nvSpPr>
          <p:cNvPr id="3" name="Rectángulo 2">
            <a:hlinkClick r:id="rId2"/>
          </p:cNvPr>
          <p:cNvSpPr/>
          <p:nvPr/>
        </p:nvSpPr>
        <p:spPr>
          <a:xfrm>
            <a:off x="1609532" y="1701006"/>
            <a:ext cx="3212460" cy="731419"/>
          </a:xfrm>
          <a:prstGeom prst="rect">
            <a:avLst/>
          </a:prstGeom>
        </p:spPr>
        <p:txBody>
          <a:bodyPr wrap="square">
            <a:spAutoFit/>
          </a:bodyPr>
          <a:lstStyle/>
          <a:p>
            <a:pPr algn="just">
              <a:lnSpc>
                <a:spcPct val="150000"/>
              </a:lnSpc>
              <a:buFont typeface="Arial" panose="020B0604020202020204" pitchFamily="34" charset="0"/>
              <a:buChar char="•"/>
            </a:pPr>
            <a:r>
              <a:rPr lang="es-MX" sz="3200" dirty="0" smtClean="0">
                <a:solidFill>
                  <a:schemeClr val="bg1"/>
                </a:solidFill>
                <a:latin typeface="Verdana" panose="020B0604030504040204" pitchFamily="34" charset="0"/>
              </a:rPr>
              <a:t>HOW TO…</a:t>
            </a:r>
            <a:endParaRPr lang="es-MX" sz="3200" b="0" i="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10015518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TotalTime>
  <Words>913</Words>
  <Application>Microsoft Office PowerPoint</Application>
  <PresentationFormat>Panorámica</PresentationFormat>
  <Paragraphs>31</Paragraphs>
  <Slides>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vt:i4>
      </vt:variant>
    </vt:vector>
  </HeadingPairs>
  <TitlesOfParts>
    <vt:vector size="12" baseType="lpstr">
      <vt:lpstr>Arial</vt:lpstr>
      <vt:lpstr>Century Gothic</vt:lpstr>
      <vt:lpstr>Verdana</vt:lpstr>
      <vt:lpstr>Wingdings 3</vt:lpstr>
      <vt:lpstr>Sala de reuniones 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2</cp:revision>
  <dcterms:created xsi:type="dcterms:W3CDTF">2017-09-18T02:57:23Z</dcterms:created>
  <dcterms:modified xsi:type="dcterms:W3CDTF">2017-09-18T03:06:33Z</dcterms:modified>
</cp:coreProperties>
</file>