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9/17/2017</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hyperlink" Target="http://www.manualvuelo.com/INS/INS29.html"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78039" y="230678"/>
            <a:ext cx="9129855"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DIRECCIÓN/RUMBO, HEADING INDICATOR</a:t>
            </a:r>
            <a:endParaRPr lang="es-MX" sz="2000" b="1" i="0" dirty="0">
              <a:solidFill>
                <a:srgbClr val="990000"/>
              </a:solidFill>
              <a:effectLst/>
              <a:latin typeface="Verdana" panose="020B0604030504040204" pitchFamily="34" charset="0"/>
            </a:endParaRPr>
          </a:p>
        </p:txBody>
      </p:sp>
      <p:pic>
        <p:nvPicPr>
          <p:cNvPr id="1026" name="Picture 2" descr="Resultado de imagen para heading indic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3217" y="798490"/>
            <a:ext cx="3689798" cy="36447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heading indic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880" y="798491"/>
            <a:ext cx="3644721" cy="364472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para heading indica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5631" y="798490"/>
            <a:ext cx="3424751" cy="3644721"/>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335879" y="4953850"/>
            <a:ext cx="11628593" cy="1015663"/>
          </a:xfrm>
          <a:prstGeom prst="rect">
            <a:avLst/>
          </a:prstGeom>
        </p:spPr>
        <p:txBody>
          <a:bodyPr wrap="square">
            <a:spAutoFit/>
          </a:bodyPr>
          <a:lstStyle/>
          <a:p>
            <a:pPr algn="just"/>
            <a:r>
              <a:rPr lang="es-MX" sz="2000" dirty="0">
                <a:solidFill>
                  <a:srgbClr val="000000"/>
                </a:solidFill>
                <a:latin typeface="Verdana" panose="020B0604030504040204" pitchFamily="34" charset="0"/>
              </a:rPr>
              <a:t>La rosa de rumbos está graduada en incrementos de 5 grados, con números cada 30 grados, y en algunos casos los puntos cardinales indicados por </a:t>
            </a:r>
            <a:r>
              <a:rPr lang="es-MX" sz="2000" b="1" dirty="0">
                <a:solidFill>
                  <a:srgbClr val="000000"/>
                </a:solidFill>
                <a:latin typeface="Verdana" panose="020B0604030504040204" pitchFamily="34" charset="0"/>
              </a:rPr>
              <a:t>N</a:t>
            </a:r>
            <a:r>
              <a:rPr lang="es-MX" sz="2000" dirty="0">
                <a:solidFill>
                  <a:srgbClr val="000000"/>
                </a:solidFill>
                <a:latin typeface="Verdana" panose="020B0604030504040204" pitchFamily="34" charset="0"/>
              </a:rPr>
              <a:t>(</a:t>
            </a:r>
            <a:r>
              <a:rPr lang="es-MX" sz="2000" dirty="0" err="1">
                <a:solidFill>
                  <a:srgbClr val="000000"/>
                </a:solidFill>
                <a:latin typeface="Verdana" panose="020B0604030504040204" pitchFamily="34" charset="0"/>
              </a:rPr>
              <a:t>orte</a:t>
            </a:r>
            <a:r>
              <a:rPr lang="es-MX" sz="2000" dirty="0">
                <a:solidFill>
                  <a:srgbClr val="000000"/>
                </a:solidFill>
                <a:latin typeface="Verdana" panose="020B0604030504040204" pitchFamily="34" charset="0"/>
              </a:rPr>
              <a:t>), </a:t>
            </a:r>
            <a:r>
              <a:rPr lang="es-MX" sz="2000" b="1" dirty="0">
                <a:solidFill>
                  <a:srgbClr val="000000"/>
                </a:solidFill>
                <a:latin typeface="Verdana" panose="020B0604030504040204" pitchFamily="34" charset="0"/>
              </a:rPr>
              <a:t>S</a:t>
            </a:r>
            <a:r>
              <a:rPr lang="es-MX" sz="2000" dirty="0">
                <a:solidFill>
                  <a:srgbClr val="000000"/>
                </a:solidFill>
                <a:latin typeface="Verdana" panose="020B0604030504040204" pitchFamily="34" charset="0"/>
              </a:rPr>
              <a:t>(</a:t>
            </a:r>
            <a:r>
              <a:rPr lang="es-MX" sz="2000" dirty="0" err="1">
                <a:solidFill>
                  <a:srgbClr val="000000"/>
                </a:solidFill>
                <a:latin typeface="Verdana" panose="020B0604030504040204" pitchFamily="34" charset="0"/>
              </a:rPr>
              <a:t>ur</a:t>
            </a:r>
            <a:r>
              <a:rPr lang="es-MX" sz="2000" dirty="0">
                <a:solidFill>
                  <a:srgbClr val="000000"/>
                </a:solidFill>
                <a:latin typeface="Verdana" panose="020B0604030504040204" pitchFamily="34" charset="0"/>
              </a:rPr>
              <a:t>), </a:t>
            </a:r>
            <a:r>
              <a:rPr lang="es-MX" sz="2000" b="1" dirty="0">
                <a:solidFill>
                  <a:srgbClr val="000000"/>
                </a:solidFill>
                <a:latin typeface="Verdana" panose="020B0604030504040204" pitchFamily="34" charset="0"/>
              </a:rPr>
              <a:t>E</a:t>
            </a:r>
            <a:r>
              <a:rPr lang="es-MX" sz="2000" dirty="0">
                <a:solidFill>
                  <a:srgbClr val="000000"/>
                </a:solidFill>
                <a:latin typeface="Verdana" panose="020B0604030504040204" pitchFamily="34" charset="0"/>
              </a:rPr>
              <a:t>(</a:t>
            </a:r>
            <a:r>
              <a:rPr lang="es-MX" sz="2000" dirty="0" err="1">
                <a:solidFill>
                  <a:srgbClr val="000000"/>
                </a:solidFill>
                <a:latin typeface="Verdana" panose="020B0604030504040204" pitchFamily="34" charset="0"/>
              </a:rPr>
              <a:t>ste</a:t>
            </a:r>
            <a:r>
              <a:rPr lang="es-MX" sz="2000" dirty="0">
                <a:solidFill>
                  <a:srgbClr val="000000"/>
                </a:solidFill>
                <a:latin typeface="Verdana" panose="020B0604030504040204" pitchFamily="34" charset="0"/>
              </a:rPr>
              <a:t>) y </a:t>
            </a:r>
            <a:r>
              <a:rPr lang="es-MX" sz="2000" b="1" dirty="0">
                <a:solidFill>
                  <a:srgbClr val="000000"/>
                </a:solidFill>
                <a:latin typeface="Verdana" panose="020B0604030504040204" pitchFamily="34" charset="0"/>
              </a:rPr>
              <a:t>W</a:t>
            </a:r>
            <a:r>
              <a:rPr lang="es-MX" sz="2000" dirty="0">
                <a:solidFill>
                  <a:srgbClr val="000000"/>
                </a:solidFill>
                <a:latin typeface="Verdana" panose="020B0604030504040204" pitchFamily="34" charset="0"/>
              </a:rPr>
              <a:t>(</a:t>
            </a:r>
            <a:r>
              <a:rPr lang="es-MX" sz="2000" dirty="0" err="1">
                <a:solidFill>
                  <a:srgbClr val="000000"/>
                </a:solidFill>
                <a:latin typeface="Verdana" panose="020B0604030504040204" pitchFamily="34" charset="0"/>
              </a:rPr>
              <a:t>est</a:t>
            </a:r>
            <a:r>
              <a:rPr lang="es-MX" sz="2000" dirty="0">
                <a:solidFill>
                  <a:srgbClr val="000000"/>
                </a:solidFill>
                <a:latin typeface="Verdana" panose="020B0604030504040204" pitchFamily="34" charset="0"/>
              </a:rPr>
              <a:t>=Oeste)</a:t>
            </a:r>
            <a:endParaRPr lang="es-MX" sz="2000" dirty="0"/>
          </a:p>
        </p:txBody>
      </p:sp>
    </p:spTree>
    <p:extLst>
      <p:ext uri="{BB962C8B-B14F-4D97-AF65-F5344CB8AC3E}">
        <p14:creationId xmlns:p14="http://schemas.microsoft.com/office/powerpoint/2010/main" val="3693597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78039" y="230678"/>
            <a:ext cx="9129855"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DIRECCIÓN/RUMBO, HEADING INDICATOR</a:t>
            </a:r>
            <a:endParaRPr lang="es-MX" sz="2000" b="1" i="0" dirty="0">
              <a:solidFill>
                <a:srgbClr val="990000"/>
              </a:solidFill>
              <a:effectLst/>
              <a:latin typeface="Verdana" panose="020B0604030504040204" pitchFamily="34" charset="0"/>
            </a:endParaRPr>
          </a:p>
        </p:txBody>
      </p:sp>
      <p:sp>
        <p:nvSpPr>
          <p:cNvPr id="2" name="Rectángulo 1"/>
          <p:cNvSpPr/>
          <p:nvPr/>
        </p:nvSpPr>
        <p:spPr>
          <a:xfrm>
            <a:off x="437882" y="941153"/>
            <a:ext cx="11397802" cy="5022272"/>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También llamado direccional giroscópico o direccional, este instrumento proporciona al piloto una referencia de la dirección del avión, </a:t>
            </a:r>
            <a:r>
              <a:rPr lang="es-MX" dirty="0" err="1">
                <a:solidFill>
                  <a:srgbClr val="000000"/>
                </a:solidFill>
                <a:latin typeface="Verdana" panose="020B0604030504040204" pitchFamily="34" charset="0"/>
              </a:rPr>
              <a:t>fácilitándole</a:t>
            </a:r>
            <a:r>
              <a:rPr lang="es-MX" dirty="0">
                <a:solidFill>
                  <a:srgbClr val="000000"/>
                </a:solidFill>
                <a:latin typeface="Verdana" panose="020B0604030504040204" pitchFamily="34" charset="0"/>
              </a:rPr>
              <a:t> el control y mantenimiento del rumbo.</a:t>
            </a:r>
          </a:p>
          <a:p>
            <a:pPr algn="just">
              <a:lnSpc>
                <a:spcPct val="150000"/>
              </a:lnSpc>
            </a:pPr>
            <a:r>
              <a:rPr lang="es-MX" dirty="0">
                <a:solidFill>
                  <a:srgbClr val="000000"/>
                </a:solidFill>
                <a:latin typeface="Verdana" panose="020B0604030504040204" pitchFamily="34" charset="0"/>
              </a:rPr>
              <a:t>El desplazamiento de un lugar a otro en avión, se realiza a través de una ruta aérea previamente elaborada, la cual se compone de uno o más tramos, en los cuales para llegar de un punto al siguiente ha de seguirse una determinada dirección o rumbo, es decir, el piloto debe "navegar" a través del aire para seguir esa ruta.</a:t>
            </a:r>
          </a:p>
          <a:p>
            <a:pPr algn="just">
              <a:lnSpc>
                <a:spcPct val="150000"/>
              </a:lnSpc>
            </a:pPr>
            <a:r>
              <a:rPr lang="es-MX" dirty="0">
                <a:solidFill>
                  <a:srgbClr val="000000"/>
                </a:solidFill>
                <a:latin typeface="Verdana" panose="020B0604030504040204" pitchFamily="34" charset="0"/>
              </a:rPr>
              <a:t>Antes de la aparición del indicador de dirección, los pilotos navegaban sirviéndose de la </a:t>
            </a:r>
            <a:r>
              <a:rPr lang="es-MX" dirty="0">
                <a:solidFill>
                  <a:srgbClr val="0000FF"/>
                </a:solidFill>
                <a:latin typeface="Verdana" panose="020B0604030504040204" pitchFamily="34" charset="0"/>
                <a:hlinkClick r:id="rId2"/>
              </a:rPr>
              <a:t>brújula</a:t>
            </a:r>
            <a:r>
              <a:rPr lang="es-MX" dirty="0">
                <a:solidFill>
                  <a:srgbClr val="000000"/>
                </a:solidFill>
                <a:latin typeface="Verdana" panose="020B0604030504040204" pitchFamily="34" charset="0"/>
              </a:rPr>
              <a:t>, y a la vista de las proezas narradas, con bastante eficiencia. Pero la brújula es un instrumento que puede dar lugar a numerosos errores, exigiendo mucha atención y una lectura adecuada, pues son muchos los efectos que alteran su funcionamiento y dan lugar a interpretaciones erróneas. Por ejemplo, no es muy fácil realizar un giro con precisión en base a la brújula, particularmente si el aire es turbulento</a:t>
            </a:r>
            <a:endParaRPr lang="es-MX"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2971812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78039" y="230678"/>
            <a:ext cx="9129855"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DIRECCIÓN/RUMBO, HEADING INDICATOR</a:t>
            </a:r>
            <a:endParaRPr lang="es-MX" sz="2000" b="1" i="0" dirty="0">
              <a:solidFill>
                <a:srgbClr val="990000"/>
              </a:solidFill>
              <a:effectLst/>
              <a:latin typeface="Verdana" panose="020B0604030504040204" pitchFamily="34" charset="0"/>
            </a:endParaRPr>
          </a:p>
        </p:txBody>
      </p:sp>
      <p:sp>
        <p:nvSpPr>
          <p:cNvPr id="3" name="Rectángulo 2"/>
          <p:cNvSpPr/>
          <p:nvPr/>
        </p:nvSpPr>
        <p:spPr>
          <a:xfrm>
            <a:off x="309092" y="927278"/>
            <a:ext cx="11565228" cy="2169825"/>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Sin embargo, el indicador de dirección es inmune a las causas que hacen dificultosa la lectura de la brújula, lo que le hace el instrumento adecuado para mantener el control direccional del avión o su rumbo, pues sus indicaciones son más precisas y fiables que las de la brújula. </a:t>
            </a:r>
            <a:endParaRPr lang="es-MX" dirty="0" smtClean="0">
              <a:solidFill>
                <a:srgbClr val="000000"/>
              </a:solidFill>
              <a:latin typeface="Verdana" panose="020B0604030504040204" pitchFamily="34" charset="0"/>
            </a:endParaRPr>
          </a:p>
          <a:p>
            <a:pPr algn="just">
              <a:lnSpc>
                <a:spcPct val="150000"/>
              </a:lnSpc>
            </a:pPr>
            <a:r>
              <a:rPr lang="es-MX" dirty="0" smtClean="0">
                <a:solidFill>
                  <a:srgbClr val="000000"/>
                </a:solidFill>
                <a:latin typeface="Verdana" panose="020B0604030504040204" pitchFamily="34" charset="0"/>
              </a:rPr>
              <a:t>Este </a:t>
            </a:r>
            <a:r>
              <a:rPr lang="es-MX" dirty="0">
                <a:solidFill>
                  <a:srgbClr val="000000"/>
                </a:solidFill>
                <a:latin typeface="Verdana" panose="020B0604030504040204" pitchFamily="34" charset="0"/>
              </a:rPr>
              <a:t>instrumento proporciona una indicación de dirección estable y relativamente libre de errores.</a:t>
            </a:r>
          </a:p>
          <a:p>
            <a:pPr algn="just">
              <a:lnSpc>
                <a:spcPct val="150000"/>
              </a:lnSpc>
            </a:pPr>
            <a:r>
              <a:rPr lang="es-MX" dirty="0">
                <a:solidFill>
                  <a:srgbClr val="000000"/>
                </a:solidFill>
                <a:latin typeface="Verdana" panose="020B0604030504040204" pitchFamily="34" charset="0"/>
              </a:rPr>
              <a:t>Su funcionamiento se basa en la propiedad de rigidez en el espacio que tienen los giróscopos</a:t>
            </a:r>
            <a:endParaRPr lang="es-MX"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1170545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78039" y="230678"/>
            <a:ext cx="9129855" cy="400110"/>
          </a:xfrm>
          <a:prstGeom prst="rect">
            <a:avLst/>
          </a:prstGeom>
        </p:spPr>
        <p:txBody>
          <a:bodyPr wrap="square">
            <a:spAutoFit/>
          </a:bodyPr>
          <a:lstStyle/>
          <a:p>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DIRECCIÓN/RUMBO, HEADING INDICATOR</a:t>
            </a:r>
            <a:endParaRPr lang="es-MX" sz="2000" b="1" i="0" dirty="0">
              <a:solidFill>
                <a:srgbClr val="990000"/>
              </a:solidFill>
              <a:effectLst/>
              <a:latin typeface="Verdana" panose="020B0604030504040204" pitchFamily="34" charset="0"/>
            </a:endParaRPr>
          </a:p>
        </p:txBody>
      </p:sp>
      <p:sp>
        <p:nvSpPr>
          <p:cNvPr id="2" name="Rectángulo 1"/>
          <p:cNvSpPr/>
          <p:nvPr/>
        </p:nvSpPr>
        <p:spPr>
          <a:xfrm>
            <a:off x="426029" y="630788"/>
            <a:ext cx="11653826" cy="4247317"/>
          </a:xfrm>
          <a:prstGeom prst="rect">
            <a:avLst/>
          </a:prstGeom>
        </p:spPr>
        <p:txBody>
          <a:bodyPr wrap="square">
            <a:spAutoFit/>
          </a:bodyPr>
          <a:lstStyle/>
          <a:p>
            <a:pPr>
              <a:lnSpc>
                <a:spcPct val="150000"/>
              </a:lnSpc>
            </a:pPr>
            <a:r>
              <a:rPr lang="es-MX" b="1" dirty="0">
                <a:solidFill>
                  <a:srgbClr val="990000"/>
                </a:solidFill>
                <a:latin typeface="Verdana" panose="020B0604030504040204" pitchFamily="34" charset="0"/>
              </a:rPr>
              <a:t>Construcción.</a:t>
            </a:r>
          </a:p>
          <a:p>
            <a:pPr algn="just">
              <a:lnSpc>
                <a:spcPct val="150000"/>
              </a:lnSpc>
            </a:pPr>
            <a:r>
              <a:rPr lang="es-MX" dirty="0">
                <a:solidFill>
                  <a:srgbClr val="000000"/>
                </a:solidFill>
                <a:latin typeface="Verdana" panose="020B0604030504040204" pitchFamily="34" charset="0"/>
              </a:rPr>
              <a:t>Este instrumento consiste en un giróscopo cuyo eje de rotación es vertical, acoplado al cual se encuentra una rosa de rumbos graduada de 0º a 359º. La caja del instrumento tiene incrustado en su frontal visible un pequeño avión montado verticalmente cuyo morro siempre apunta al rumbo del avión. Asimismo, dispone de un botón giratorio para ajustar el rumbo.</a:t>
            </a:r>
          </a:p>
          <a:p>
            <a:pPr algn="just">
              <a:lnSpc>
                <a:spcPct val="150000"/>
              </a:lnSpc>
            </a:pPr>
            <a:r>
              <a:rPr lang="es-MX" dirty="0">
                <a:solidFill>
                  <a:srgbClr val="000000"/>
                </a:solidFill>
                <a:latin typeface="Verdana" panose="020B0604030504040204" pitchFamily="34" charset="0"/>
              </a:rPr>
              <a:t>Al efectuar un cambio de dirección, la caja del instrumento se mueve al unísono con el avión, pero el giróscopo debido a su rigidez en el espacio continua manteniendo la posición anterior. Este desplazamiento relativo de la caja respecto del eje vertical del rotor se transmite a la rosa de rumbos, haciéndola girar de forma que muestre en todo momento el rumbo, enfrentado al morro del avión de miniatura</a:t>
            </a:r>
            <a:endParaRPr lang="es-MX" b="0" i="0" dirty="0">
              <a:solidFill>
                <a:srgbClr val="000000"/>
              </a:solidFill>
              <a:effectLst/>
              <a:latin typeface="Verdana" panose="020B0604030504040204" pitchFamily="34" charset="0"/>
            </a:endParaRPr>
          </a:p>
        </p:txBody>
      </p:sp>
      <p:pic>
        <p:nvPicPr>
          <p:cNvPr id="2050" name="Picture 2" descr="Indicadores de direc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0761" y="4417454"/>
            <a:ext cx="5819697" cy="2440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77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78039" y="230678"/>
            <a:ext cx="9129855" cy="491738"/>
          </a:xfrm>
          <a:prstGeom prst="rect">
            <a:avLst/>
          </a:prstGeom>
        </p:spPr>
        <p:txBody>
          <a:bodyPr wrap="square">
            <a:spAutoFit/>
          </a:bodyPr>
          <a:lstStyle/>
          <a:p>
            <a:pPr>
              <a:lnSpc>
                <a:spcPct val="150000"/>
              </a:lnSpc>
            </a:pPr>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DIRECCIÓN/RUMBO, HEADING INDICATOR</a:t>
            </a:r>
            <a:endParaRPr lang="es-MX" sz="2000" b="1" i="0" dirty="0">
              <a:solidFill>
                <a:srgbClr val="990000"/>
              </a:solidFill>
              <a:effectLst/>
              <a:latin typeface="Verdana" panose="020B0604030504040204" pitchFamily="34" charset="0"/>
            </a:endParaRPr>
          </a:p>
        </p:txBody>
      </p:sp>
      <p:sp>
        <p:nvSpPr>
          <p:cNvPr id="3" name="Rectángulo 2"/>
          <p:cNvSpPr/>
          <p:nvPr/>
        </p:nvSpPr>
        <p:spPr>
          <a:xfrm>
            <a:off x="296214" y="633463"/>
            <a:ext cx="11565228" cy="4191276"/>
          </a:xfrm>
          <a:prstGeom prst="rect">
            <a:avLst/>
          </a:prstGeom>
        </p:spPr>
        <p:txBody>
          <a:bodyPr wrap="square">
            <a:spAutoFit/>
          </a:bodyPr>
          <a:lstStyle/>
          <a:p>
            <a:pPr>
              <a:lnSpc>
                <a:spcPct val="150000"/>
              </a:lnSpc>
            </a:pPr>
            <a:r>
              <a:rPr lang="es-MX" b="1" dirty="0">
                <a:solidFill>
                  <a:srgbClr val="990000"/>
                </a:solidFill>
                <a:latin typeface="Verdana" panose="020B0604030504040204" pitchFamily="34" charset="0"/>
              </a:rPr>
              <a:t>Lectura.</a:t>
            </a:r>
          </a:p>
          <a:p>
            <a:pPr algn="just">
              <a:lnSpc>
                <a:spcPct val="150000"/>
              </a:lnSpc>
            </a:pPr>
            <a:r>
              <a:rPr lang="es-MX" dirty="0">
                <a:solidFill>
                  <a:srgbClr val="000000"/>
                </a:solidFill>
                <a:latin typeface="Verdana" panose="020B0604030504040204" pitchFamily="34" charset="0"/>
              </a:rPr>
              <a:t>La lectura de este instrumento es muy sencilla y no tiene dificultades; la dirección del avión se muestra enfrentada a una marca frente al morro del pequeño avión, o en su caso con una marca en la ventanilla.</a:t>
            </a:r>
          </a:p>
          <a:p>
            <a:pPr algn="just">
              <a:lnSpc>
                <a:spcPct val="150000"/>
              </a:lnSpc>
            </a:pPr>
            <a:r>
              <a:rPr lang="es-MX" dirty="0">
                <a:solidFill>
                  <a:srgbClr val="000000"/>
                </a:solidFill>
                <a:latin typeface="Verdana" panose="020B0604030504040204" pitchFamily="34" charset="0"/>
              </a:rPr>
              <a:t>No obstante, se ha de tener en cuenta lo siguiente: Este instrumento </a:t>
            </a:r>
            <a:r>
              <a:rPr lang="es-MX" dirty="0" err="1">
                <a:solidFill>
                  <a:srgbClr val="000000"/>
                </a:solidFill>
                <a:latin typeface="Verdana" panose="020B0604030504040204" pitchFamily="34" charset="0"/>
              </a:rPr>
              <a:t>precesiona</a:t>
            </a:r>
            <a:r>
              <a:rPr lang="es-MX" dirty="0">
                <a:solidFill>
                  <a:srgbClr val="000000"/>
                </a:solidFill>
                <a:latin typeface="Verdana" panose="020B0604030504040204" pitchFamily="34" charset="0"/>
              </a:rPr>
              <a:t>, es decir se desajusta, y además no tiene cualidades magnéticas por lo que no detecta por si solo la posición del norte magnético. Por ambas razones, el piloto debe chequearlo periódicamente con la brújula y ajustarlo si es necesario mediante el botón giratorio, especialmente tras realizar maniobras bruscas o giros prolongados. Este ajuste debe hacerse siempre con el avión en vuelo recto y nivelado y con la brújula estable</a:t>
            </a:r>
            <a:endParaRPr lang="es-MX" b="0" i="0" dirty="0">
              <a:solidFill>
                <a:srgbClr val="000000"/>
              </a:solidFill>
              <a:effectLst/>
              <a:latin typeface="Verdana" panose="020B0604030504040204" pitchFamily="34" charset="0"/>
            </a:endParaRPr>
          </a:p>
        </p:txBody>
      </p:sp>
      <p:pic>
        <p:nvPicPr>
          <p:cNvPr id="5122" name="Picture 2" descr="Lectura del indicador de direc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8828" y="4468969"/>
            <a:ext cx="5675696" cy="2238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479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78039" y="230678"/>
            <a:ext cx="9129855" cy="491738"/>
          </a:xfrm>
          <a:prstGeom prst="rect">
            <a:avLst/>
          </a:prstGeom>
        </p:spPr>
        <p:txBody>
          <a:bodyPr wrap="square">
            <a:spAutoFit/>
          </a:bodyPr>
          <a:lstStyle/>
          <a:p>
            <a:pPr>
              <a:lnSpc>
                <a:spcPct val="150000"/>
              </a:lnSpc>
            </a:pPr>
            <a:r>
              <a:rPr lang="es-MX" sz="2000" b="1" dirty="0">
                <a:solidFill>
                  <a:srgbClr val="990000"/>
                </a:solidFill>
                <a:latin typeface="Verdana" panose="020B0604030504040204" pitchFamily="34" charset="0"/>
              </a:rPr>
              <a:t>INDICADOR DE </a:t>
            </a:r>
            <a:r>
              <a:rPr lang="es-MX" sz="2000" b="1" dirty="0" smtClean="0">
                <a:solidFill>
                  <a:srgbClr val="990000"/>
                </a:solidFill>
                <a:latin typeface="Verdana" panose="020B0604030504040204" pitchFamily="34" charset="0"/>
              </a:rPr>
              <a:t>DIRECCIÓN/RUMBO, HEADING INDICATOR</a:t>
            </a:r>
            <a:endParaRPr lang="es-MX" sz="2000" b="1" i="0" dirty="0">
              <a:solidFill>
                <a:srgbClr val="990000"/>
              </a:solidFill>
              <a:effectLst/>
              <a:latin typeface="Verdana" panose="020B0604030504040204" pitchFamily="34" charset="0"/>
            </a:endParaRPr>
          </a:p>
        </p:txBody>
      </p:sp>
      <p:sp>
        <p:nvSpPr>
          <p:cNvPr id="3" name="Rectángulo 2"/>
          <p:cNvSpPr/>
          <p:nvPr/>
        </p:nvSpPr>
        <p:spPr>
          <a:xfrm>
            <a:off x="270457" y="1122860"/>
            <a:ext cx="11565228" cy="5124480"/>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s-MX" sz="2000" b="1" dirty="0">
                <a:solidFill>
                  <a:schemeClr val="bg1"/>
                </a:solidFill>
              </a:rPr>
              <a:t>El direccional proporciona al piloto una referencia constante de la dirección del </a:t>
            </a:r>
            <a:r>
              <a:rPr lang="es-MX" sz="2000" b="1" dirty="0" smtClean="0">
                <a:solidFill>
                  <a:schemeClr val="bg1"/>
                </a:solidFill>
              </a:rPr>
              <a:t>avión.</a:t>
            </a:r>
          </a:p>
          <a:p>
            <a:pPr marL="285750" indent="-285750" algn="just">
              <a:lnSpc>
                <a:spcPct val="150000"/>
              </a:lnSpc>
              <a:buFont typeface="Arial" panose="020B0604020202020204" pitchFamily="34" charset="0"/>
              <a:buChar char="•"/>
            </a:pPr>
            <a:r>
              <a:rPr lang="es-MX" sz="2000" b="1" dirty="0" smtClean="0">
                <a:solidFill>
                  <a:schemeClr val="bg1"/>
                </a:solidFill>
              </a:rPr>
              <a:t>Sus </a:t>
            </a:r>
            <a:r>
              <a:rPr lang="es-MX" sz="2000" b="1" dirty="0">
                <a:solidFill>
                  <a:schemeClr val="bg1"/>
                </a:solidFill>
              </a:rPr>
              <a:t>indicaciones son más precisas y fiables que las de la </a:t>
            </a:r>
            <a:r>
              <a:rPr lang="es-MX" sz="2000" b="1" dirty="0" smtClean="0">
                <a:solidFill>
                  <a:schemeClr val="bg1"/>
                </a:solidFill>
              </a:rPr>
              <a:t>brújula.</a:t>
            </a:r>
          </a:p>
          <a:p>
            <a:pPr marL="285750" indent="-285750" algn="just">
              <a:lnSpc>
                <a:spcPct val="150000"/>
              </a:lnSpc>
              <a:buFont typeface="Arial" panose="020B0604020202020204" pitchFamily="34" charset="0"/>
              <a:buChar char="•"/>
            </a:pPr>
            <a:r>
              <a:rPr lang="es-MX" sz="2000" b="1" dirty="0" smtClean="0">
                <a:solidFill>
                  <a:schemeClr val="bg1"/>
                </a:solidFill>
              </a:rPr>
              <a:t>Alineado </a:t>
            </a:r>
            <a:r>
              <a:rPr lang="es-MX" sz="2000" b="1" dirty="0">
                <a:solidFill>
                  <a:schemeClr val="bg1"/>
                </a:solidFill>
              </a:rPr>
              <a:t>con la brújula proporciona una indicación exacta y estable del rumbo magnético del </a:t>
            </a:r>
            <a:r>
              <a:rPr lang="es-MX" sz="2000" b="1" dirty="0" smtClean="0">
                <a:solidFill>
                  <a:schemeClr val="bg1"/>
                </a:solidFill>
              </a:rPr>
              <a:t>avión.</a:t>
            </a:r>
          </a:p>
          <a:p>
            <a:pPr marL="285750" indent="-285750" algn="just">
              <a:lnSpc>
                <a:spcPct val="150000"/>
              </a:lnSpc>
              <a:buFont typeface="Arial" panose="020B0604020202020204" pitchFamily="34" charset="0"/>
              <a:buChar char="•"/>
            </a:pPr>
            <a:r>
              <a:rPr lang="es-MX" sz="2000" b="1" dirty="0" smtClean="0">
                <a:solidFill>
                  <a:schemeClr val="bg1"/>
                </a:solidFill>
              </a:rPr>
              <a:t>Su </a:t>
            </a:r>
            <a:r>
              <a:rPr lang="es-MX" sz="2000" b="1" dirty="0">
                <a:solidFill>
                  <a:schemeClr val="bg1"/>
                </a:solidFill>
              </a:rPr>
              <a:t>funcionamiento se basa en la propiedad de rigidez en el espacio de los </a:t>
            </a:r>
            <a:r>
              <a:rPr lang="es-MX" sz="2000" b="1" dirty="0" smtClean="0">
                <a:solidFill>
                  <a:schemeClr val="bg1"/>
                </a:solidFill>
              </a:rPr>
              <a:t>giróscopos.</a:t>
            </a:r>
          </a:p>
          <a:p>
            <a:pPr marL="285750" indent="-285750" algn="just">
              <a:lnSpc>
                <a:spcPct val="150000"/>
              </a:lnSpc>
              <a:buFont typeface="Arial" panose="020B0604020202020204" pitchFamily="34" charset="0"/>
              <a:buChar char="•"/>
            </a:pPr>
            <a:r>
              <a:rPr lang="es-MX" sz="2000" b="1" dirty="0" smtClean="0">
                <a:solidFill>
                  <a:schemeClr val="bg1"/>
                </a:solidFill>
              </a:rPr>
              <a:t>Esta </a:t>
            </a:r>
            <a:r>
              <a:rPr lang="es-MX" sz="2000" b="1" dirty="0">
                <a:solidFill>
                  <a:schemeClr val="bg1"/>
                </a:solidFill>
              </a:rPr>
              <a:t>compuesto de un giróscopo de rotación vertical y una rosa de rumbos </a:t>
            </a:r>
            <a:r>
              <a:rPr lang="es-MX" sz="2000" b="1" dirty="0" smtClean="0">
                <a:solidFill>
                  <a:schemeClr val="bg1"/>
                </a:solidFill>
              </a:rPr>
              <a:t>giratoria.</a:t>
            </a:r>
          </a:p>
          <a:p>
            <a:pPr marL="285750" indent="-285750" algn="just">
              <a:lnSpc>
                <a:spcPct val="150000"/>
              </a:lnSpc>
              <a:buFont typeface="Arial" panose="020B0604020202020204" pitchFamily="34" charset="0"/>
              <a:buChar char="•"/>
            </a:pPr>
            <a:r>
              <a:rPr lang="es-MX" sz="2000" b="1" dirty="0" smtClean="0">
                <a:solidFill>
                  <a:schemeClr val="bg1"/>
                </a:solidFill>
              </a:rPr>
              <a:t>El </a:t>
            </a:r>
            <a:r>
              <a:rPr lang="es-MX" sz="2000" b="1" dirty="0">
                <a:solidFill>
                  <a:schemeClr val="bg1"/>
                </a:solidFill>
              </a:rPr>
              <a:t>rumbo se lee en la marca vertical enfrentada al morro del avión miniatura, y en algunos giróscopos más antiguos en una ventanilla similar a la de la </a:t>
            </a:r>
            <a:r>
              <a:rPr lang="es-MX" sz="2000" b="1" dirty="0" smtClean="0">
                <a:solidFill>
                  <a:schemeClr val="bg1"/>
                </a:solidFill>
              </a:rPr>
              <a:t>brújula.</a:t>
            </a:r>
          </a:p>
          <a:p>
            <a:pPr marL="285750" indent="-285750" algn="just">
              <a:lnSpc>
                <a:spcPct val="150000"/>
              </a:lnSpc>
              <a:buFont typeface="Arial" panose="020B0604020202020204" pitchFamily="34" charset="0"/>
              <a:buChar char="•"/>
            </a:pPr>
            <a:r>
              <a:rPr lang="es-MX" sz="2000" b="1" dirty="0" smtClean="0">
                <a:solidFill>
                  <a:schemeClr val="bg1"/>
                </a:solidFill>
              </a:rPr>
              <a:t>Puesto </a:t>
            </a:r>
            <a:r>
              <a:rPr lang="es-MX" sz="2000" b="1" dirty="0">
                <a:solidFill>
                  <a:schemeClr val="bg1"/>
                </a:solidFill>
              </a:rPr>
              <a:t>que este instrumento </a:t>
            </a:r>
            <a:r>
              <a:rPr lang="es-MX" sz="2000" b="1" dirty="0" err="1">
                <a:solidFill>
                  <a:schemeClr val="bg1"/>
                </a:solidFill>
              </a:rPr>
              <a:t>precesiona</a:t>
            </a:r>
            <a:r>
              <a:rPr lang="es-MX" sz="2000" b="1" dirty="0">
                <a:solidFill>
                  <a:schemeClr val="bg1"/>
                </a:solidFill>
              </a:rPr>
              <a:t>, debe ser ajustado de forma regular con la lectura de la </a:t>
            </a:r>
            <a:r>
              <a:rPr lang="es-MX" sz="2000" b="1" dirty="0" smtClean="0">
                <a:solidFill>
                  <a:schemeClr val="bg1"/>
                </a:solidFill>
              </a:rPr>
              <a:t>brújula.</a:t>
            </a:r>
          </a:p>
          <a:p>
            <a:pPr marL="285750" indent="-285750" algn="just">
              <a:lnSpc>
                <a:spcPct val="150000"/>
              </a:lnSpc>
              <a:buFont typeface="Arial" panose="020B0604020202020204" pitchFamily="34" charset="0"/>
              <a:buChar char="•"/>
            </a:pPr>
            <a:r>
              <a:rPr lang="es-MX" sz="2000" b="1" dirty="0" smtClean="0">
                <a:solidFill>
                  <a:schemeClr val="bg1"/>
                </a:solidFill>
              </a:rPr>
              <a:t>El </a:t>
            </a:r>
            <a:r>
              <a:rPr lang="es-MX" sz="2000" b="1" dirty="0">
                <a:solidFill>
                  <a:schemeClr val="bg1"/>
                </a:solidFill>
              </a:rPr>
              <a:t>ajuste con la brújula debe realizarse siempre con el avión recto y nivelado</a:t>
            </a:r>
          </a:p>
        </p:txBody>
      </p:sp>
    </p:spTree>
    <p:extLst>
      <p:ext uri="{BB962C8B-B14F-4D97-AF65-F5344CB8AC3E}">
        <p14:creationId xmlns:p14="http://schemas.microsoft.com/office/powerpoint/2010/main" val="2441994556"/>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20</TotalTime>
  <Words>668</Words>
  <Application>Microsoft Office PowerPoint</Application>
  <PresentationFormat>Panorámica</PresentationFormat>
  <Paragraphs>27</Paragraphs>
  <Slides>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Arial</vt:lpstr>
      <vt:lpstr>Century Gothic</vt:lpstr>
      <vt:lpstr>Verdana</vt:lpstr>
      <vt:lpstr>Wingdings 3</vt:lpstr>
      <vt:lpstr>Sector</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2</cp:revision>
  <dcterms:created xsi:type="dcterms:W3CDTF">2017-09-18T02:20:20Z</dcterms:created>
  <dcterms:modified xsi:type="dcterms:W3CDTF">2017-09-18T02:40:30Z</dcterms:modified>
</cp:coreProperties>
</file>