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3" r:id="rId5"/>
    <p:sldId id="264" r:id="rId6"/>
    <p:sldId id="259" r:id="rId7"/>
    <p:sldId id="260" r:id="rId8"/>
    <p:sldId id="261" r:id="rId9"/>
    <p:sldId id="262"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0" d="100"/>
          <a:sy n="60" d="100"/>
        </p:scale>
        <p:origin x="1140" y="3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9/17/2017</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gCq3EjF1iZ4" TargetMode="External"/><Relationship Id="rId7" Type="http://schemas.openxmlformats.org/officeDocument/2006/relationships/hyperlink" Target="https://www.youtube.com/watch?v=8foGANxeUGc" TargetMode="External"/><Relationship Id="rId2" Type="http://schemas.openxmlformats.org/officeDocument/2006/relationships/hyperlink" Target="https://www.youtube.com/watch?v=KUSklh3MKtA" TargetMode="External"/><Relationship Id="rId1" Type="http://schemas.openxmlformats.org/officeDocument/2006/relationships/slideLayout" Target="../slideLayouts/slideLayout1.xml"/><Relationship Id="rId6" Type="http://schemas.openxmlformats.org/officeDocument/2006/relationships/hyperlink" Target="https://www.youtube.com/watch?v=tEv_MlGLesQ" TargetMode="External"/><Relationship Id="rId5" Type="http://schemas.openxmlformats.org/officeDocument/2006/relationships/hyperlink" Target="https://www.youtube.com/watch?v=cEOY2DzfegE" TargetMode="External"/><Relationship Id="rId4" Type="http://schemas.openxmlformats.org/officeDocument/2006/relationships/hyperlink" Target="https://www.youtube.com/watch?v=SAzoEEc36M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762015" y="145051"/>
            <a:ext cx="10850108" cy="400110"/>
          </a:xfrm>
          <a:prstGeom prst="rect">
            <a:avLst/>
          </a:prstGeom>
        </p:spPr>
        <p:txBody>
          <a:bodyPr wrap="square">
            <a:spAutoFit/>
          </a:bodyPr>
          <a:lstStyle/>
          <a:p>
            <a:r>
              <a:rPr lang="es-MX" sz="2000" b="1" dirty="0">
                <a:solidFill>
                  <a:srgbClr val="990000"/>
                </a:solidFill>
                <a:latin typeface="Verdana" panose="020B0604030504040204" pitchFamily="34" charset="0"/>
              </a:rPr>
              <a:t>INDICADOR DE </a:t>
            </a:r>
            <a:r>
              <a:rPr lang="es-MX" sz="2000" b="1" dirty="0" smtClean="0">
                <a:solidFill>
                  <a:srgbClr val="990000"/>
                </a:solidFill>
                <a:latin typeface="Verdana" panose="020B0604030504040204" pitchFamily="34" charset="0"/>
              </a:rPr>
              <a:t>ACTITUD</a:t>
            </a:r>
            <a:r>
              <a:rPr lang="es-MX" sz="2000" b="1" dirty="0">
                <a:solidFill>
                  <a:srgbClr val="990000"/>
                </a:solidFill>
                <a:latin typeface="Verdana" panose="020B0604030504040204" pitchFamily="34" charset="0"/>
              </a:rPr>
              <a:t>, HORIZONTE ARTIFICIAL, </a:t>
            </a:r>
            <a:r>
              <a:rPr lang="es-MX" sz="2000" b="1" dirty="0" smtClean="0">
                <a:solidFill>
                  <a:srgbClr val="990000"/>
                </a:solidFill>
                <a:latin typeface="Verdana" panose="020B0604030504040204" pitchFamily="34" charset="0"/>
              </a:rPr>
              <a:t>ATTITUDE INDICATOR</a:t>
            </a:r>
            <a:endParaRPr lang="es-MX" sz="2000" b="1" i="0" dirty="0">
              <a:solidFill>
                <a:srgbClr val="990000"/>
              </a:solidFill>
              <a:effectLst/>
              <a:latin typeface="Verdana" panose="020B0604030504040204" pitchFamily="34" charset="0"/>
            </a:endParaRPr>
          </a:p>
        </p:txBody>
      </p:sp>
      <p:sp>
        <p:nvSpPr>
          <p:cNvPr id="5" name="Rectángulo 4"/>
          <p:cNvSpPr/>
          <p:nvPr/>
        </p:nvSpPr>
        <p:spPr>
          <a:xfrm>
            <a:off x="549498" y="658232"/>
            <a:ext cx="11275142" cy="3831818"/>
          </a:xfrm>
          <a:prstGeom prst="rect">
            <a:avLst/>
          </a:prstGeom>
        </p:spPr>
        <p:txBody>
          <a:bodyPr wrap="square">
            <a:spAutoFit/>
          </a:bodyPr>
          <a:lstStyle/>
          <a:p>
            <a:pPr algn="just">
              <a:lnSpc>
                <a:spcPct val="150000"/>
              </a:lnSpc>
            </a:pPr>
            <a:r>
              <a:rPr lang="es-MX" dirty="0">
                <a:solidFill>
                  <a:srgbClr val="000000"/>
                </a:solidFill>
                <a:latin typeface="Verdana" panose="020B0604030504040204" pitchFamily="34" charset="0"/>
              </a:rPr>
              <a:t>El indicador de actitud, también llamado horizonte artificial, es un instrumento que muestra la actitud del avión respecto al horizonte. Su función consiste en proporcionar al piloto una referencia inmediata de la posición del avión en alabeo y profundidad; es decir, si está inclinado lateralmente, con el morro arriba o abajo, o ambas cosas, con respecto al horizonte. La incorporación del horizonte artificial a los aviones ha sido fundamental para permitir el vuelo en condiciones de visibilidad reducida o nula</a:t>
            </a:r>
            <a:r>
              <a:rPr lang="es-MX" dirty="0" smtClean="0">
                <a:solidFill>
                  <a:srgbClr val="000000"/>
                </a:solidFill>
                <a:latin typeface="Verdana" panose="020B0604030504040204" pitchFamily="34" charset="0"/>
              </a:rPr>
              <a:t>.</a:t>
            </a:r>
          </a:p>
          <a:p>
            <a:pPr algn="just">
              <a:lnSpc>
                <a:spcPct val="150000"/>
              </a:lnSpc>
            </a:pPr>
            <a:r>
              <a:rPr lang="es-MX" dirty="0"/>
              <a:t/>
            </a:r>
            <a:br>
              <a:rPr lang="es-MX" dirty="0"/>
            </a:br>
            <a:r>
              <a:rPr lang="es-MX" dirty="0">
                <a:solidFill>
                  <a:srgbClr val="000000"/>
                </a:solidFill>
                <a:latin typeface="Verdana" panose="020B0604030504040204" pitchFamily="34" charset="0"/>
              </a:rPr>
              <a:t>Este instrumento opera en base a una propiedad giroscópica, concretamente la de rigidez en el espacio.</a:t>
            </a:r>
            <a:endParaRPr lang="es-MX" dirty="0"/>
          </a:p>
        </p:txBody>
      </p:sp>
      <p:pic>
        <p:nvPicPr>
          <p:cNvPr id="1026" name="Picture 2" descr="https://i.pinimg.com/736x/c4/fa/f5/c4faf56e7d223055772e4399b9d5bcd7--attitude-indicator-eyebrow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5854" y="4082603"/>
            <a:ext cx="2468786" cy="2595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488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67683" y="563554"/>
            <a:ext cx="10552091" cy="6740307"/>
          </a:xfrm>
          <a:prstGeom prst="rect">
            <a:avLst/>
          </a:prstGeom>
        </p:spPr>
        <p:txBody>
          <a:bodyPr wrap="square">
            <a:spAutoFit/>
          </a:bodyPr>
          <a:lstStyle/>
          <a:p>
            <a:pPr>
              <a:lnSpc>
                <a:spcPct val="150000"/>
              </a:lnSpc>
            </a:pPr>
            <a:r>
              <a:rPr lang="es-MX" b="1" dirty="0">
                <a:solidFill>
                  <a:srgbClr val="990000"/>
                </a:solidFill>
                <a:latin typeface="Verdana" panose="020B0604030504040204" pitchFamily="34" charset="0"/>
              </a:rPr>
              <a:t> Construcción.</a:t>
            </a:r>
          </a:p>
          <a:p>
            <a:pPr algn="just">
              <a:lnSpc>
                <a:spcPct val="150000"/>
              </a:lnSpc>
            </a:pPr>
            <a:r>
              <a:rPr lang="es-MX" dirty="0">
                <a:solidFill>
                  <a:srgbClr val="000000"/>
                </a:solidFill>
                <a:latin typeface="Verdana" panose="020B0604030504040204" pitchFamily="34" charset="0"/>
              </a:rPr>
              <a:t>El horizonte artificial consta de un giróscopo de rotación horizontal montado sobre un sistema de ejes que le confieren tres grados de libertad (montaje universal), dentro de una caja hermética. Este giróscopo tiene fijada una esfera visible, con una barra horizontal de referencia a la altura del eje de giro, por encima de la cual la esfera es de color azul (cielo) y por debajo marrón (tierra</a:t>
            </a:r>
            <a:r>
              <a:rPr lang="es-MX" dirty="0" smtClean="0">
                <a:solidFill>
                  <a:srgbClr val="000000"/>
                </a:solidFill>
                <a:latin typeface="Verdana" panose="020B0604030504040204" pitchFamily="34" charset="0"/>
              </a:rPr>
              <a:t>).</a:t>
            </a:r>
          </a:p>
          <a:p>
            <a:pPr algn="just">
              <a:lnSpc>
                <a:spcPct val="150000"/>
              </a:lnSpc>
            </a:pPr>
            <a:r>
              <a:rPr lang="es-MX" dirty="0">
                <a:solidFill>
                  <a:srgbClr val="000000"/>
                </a:solidFill>
                <a:latin typeface="Verdana" panose="020B0604030504040204" pitchFamily="34" charset="0"/>
              </a:rPr>
              <a:t/>
            </a:r>
            <a:br>
              <a:rPr lang="es-MX" dirty="0">
                <a:solidFill>
                  <a:srgbClr val="000000"/>
                </a:solidFill>
                <a:latin typeface="Verdana" panose="020B0604030504040204" pitchFamily="34" charset="0"/>
              </a:rPr>
            </a:br>
            <a:r>
              <a:rPr lang="es-MX" dirty="0">
                <a:solidFill>
                  <a:srgbClr val="000000"/>
                </a:solidFill>
                <a:latin typeface="Verdana" panose="020B0604030504040204" pitchFamily="34" charset="0"/>
              </a:rPr>
              <a:t>Este aparato está conectado al sistema de succión, necesario para producir la corriente de aire que incide sobre los alabes del rotor y hace girar este a unas 16.000 r.p.m. aproximadamente</a:t>
            </a:r>
            <a:r>
              <a:rPr lang="es-MX" dirty="0" smtClean="0">
                <a:solidFill>
                  <a:srgbClr val="000000"/>
                </a:solidFill>
                <a:latin typeface="Verdana" panose="020B0604030504040204" pitchFamily="34" charset="0"/>
              </a:rPr>
              <a:t>.</a:t>
            </a:r>
          </a:p>
          <a:p>
            <a:pPr algn="just">
              <a:lnSpc>
                <a:spcPct val="150000"/>
              </a:lnSpc>
            </a:pPr>
            <a:r>
              <a:rPr lang="es-MX" dirty="0" smtClean="0">
                <a:solidFill>
                  <a:srgbClr val="000000"/>
                </a:solidFill>
                <a:latin typeface="Verdana" panose="020B0604030504040204" pitchFamily="34" charset="0"/>
              </a:rPr>
              <a:t>En </a:t>
            </a:r>
            <a:r>
              <a:rPr lang="es-MX" dirty="0">
                <a:solidFill>
                  <a:srgbClr val="000000"/>
                </a:solidFill>
                <a:latin typeface="Verdana" panose="020B0604030504040204" pitchFamily="34" charset="0"/>
              </a:rPr>
              <a:t>el frontal de la caja, se fija un dial de presentación con un avioncito en miniatura y una escala graduada en el semicírculo superior. Las marcas de esta escala están separadas de 10º en 10º entre 0º y 30º, con unas marcas más anchas representando 30º, 60º y 90º. En algunos indicadores, la escala graduada se encuentra en la esfera del giróscopo.</a:t>
            </a:r>
          </a:p>
          <a:p>
            <a:pPr algn="just">
              <a:lnSpc>
                <a:spcPct val="150000"/>
              </a:lnSpc>
            </a:pPr>
            <a:r>
              <a:rPr lang="es-MX" dirty="0" smtClean="0">
                <a:solidFill>
                  <a:srgbClr val="000000"/>
                </a:solidFill>
                <a:latin typeface="Verdana" panose="020B0604030504040204" pitchFamily="34" charset="0"/>
              </a:rPr>
              <a:t>.</a:t>
            </a:r>
            <a:endParaRPr lang="es-MX" b="0" i="0" dirty="0">
              <a:solidFill>
                <a:srgbClr val="000000"/>
              </a:solidFill>
              <a:effectLst/>
              <a:latin typeface="Verdana" panose="020B0604030504040204" pitchFamily="34" charset="0"/>
            </a:endParaRPr>
          </a:p>
        </p:txBody>
      </p:sp>
      <p:sp>
        <p:nvSpPr>
          <p:cNvPr id="6" name="Rectángulo 5"/>
          <p:cNvSpPr/>
          <p:nvPr/>
        </p:nvSpPr>
        <p:spPr>
          <a:xfrm>
            <a:off x="762015" y="145051"/>
            <a:ext cx="10850108" cy="400110"/>
          </a:xfrm>
          <a:prstGeom prst="rect">
            <a:avLst/>
          </a:prstGeom>
        </p:spPr>
        <p:txBody>
          <a:bodyPr wrap="square">
            <a:spAutoFit/>
          </a:bodyPr>
          <a:lstStyle/>
          <a:p>
            <a:r>
              <a:rPr lang="es-MX" sz="2000" b="1" dirty="0">
                <a:solidFill>
                  <a:srgbClr val="990000"/>
                </a:solidFill>
                <a:latin typeface="Verdana" panose="020B0604030504040204" pitchFamily="34" charset="0"/>
              </a:rPr>
              <a:t>INDICADOR DE </a:t>
            </a:r>
            <a:r>
              <a:rPr lang="es-MX" sz="2000" b="1" dirty="0" smtClean="0">
                <a:solidFill>
                  <a:srgbClr val="990000"/>
                </a:solidFill>
                <a:latin typeface="Verdana" panose="020B0604030504040204" pitchFamily="34" charset="0"/>
              </a:rPr>
              <a:t>ACTITUD</a:t>
            </a:r>
            <a:r>
              <a:rPr lang="es-MX" sz="2000" b="1" dirty="0">
                <a:solidFill>
                  <a:srgbClr val="990000"/>
                </a:solidFill>
                <a:latin typeface="Verdana" panose="020B0604030504040204" pitchFamily="34" charset="0"/>
              </a:rPr>
              <a:t>, HORIZONTE ARTIFICIAL, </a:t>
            </a:r>
            <a:r>
              <a:rPr lang="es-MX" sz="2000" b="1" dirty="0" smtClean="0">
                <a:solidFill>
                  <a:srgbClr val="990000"/>
                </a:solidFill>
                <a:latin typeface="Verdana" panose="020B0604030504040204" pitchFamily="34" charset="0"/>
              </a:rPr>
              <a:t>ATTITUDE INDICATOR</a:t>
            </a:r>
            <a:endParaRPr lang="es-MX" sz="2000" b="1" i="0" dirty="0">
              <a:solidFill>
                <a:srgbClr val="990000"/>
              </a:solidFill>
              <a:effectLst/>
              <a:latin typeface="Verdana" panose="020B0604030504040204" pitchFamily="34" charset="0"/>
            </a:endParaRPr>
          </a:p>
        </p:txBody>
      </p:sp>
    </p:spTree>
    <p:extLst>
      <p:ext uri="{BB962C8B-B14F-4D97-AF65-F5344CB8AC3E}">
        <p14:creationId xmlns:p14="http://schemas.microsoft.com/office/powerpoint/2010/main" val="1982814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762015" y="145051"/>
            <a:ext cx="10850108" cy="400110"/>
          </a:xfrm>
          <a:prstGeom prst="rect">
            <a:avLst/>
          </a:prstGeom>
        </p:spPr>
        <p:txBody>
          <a:bodyPr wrap="square">
            <a:spAutoFit/>
          </a:bodyPr>
          <a:lstStyle/>
          <a:p>
            <a:r>
              <a:rPr lang="es-MX" sz="2000" b="1" dirty="0">
                <a:solidFill>
                  <a:srgbClr val="990000"/>
                </a:solidFill>
                <a:latin typeface="Verdana" panose="020B0604030504040204" pitchFamily="34" charset="0"/>
              </a:rPr>
              <a:t>INDICADOR DE </a:t>
            </a:r>
            <a:r>
              <a:rPr lang="es-MX" sz="2000" b="1" dirty="0" smtClean="0">
                <a:solidFill>
                  <a:srgbClr val="990000"/>
                </a:solidFill>
                <a:latin typeface="Verdana" panose="020B0604030504040204" pitchFamily="34" charset="0"/>
              </a:rPr>
              <a:t>ACTITUD</a:t>
            </a:r>
            <a:r>
              <a:rPr lang="es-MX" sz="2000" b="1" dirty="0">
                <a:solidFill>
                  <a:srgbClr val="990000"/>
                </a:solidFill>
                <a:latin typeface="Verdana" panose="020B0604030504040204" pitchFamily="34" charset="0"/>
              </a:rPr>
              <a:t>, HORIZONTE ARTIFICIAL, </a:t>
            </a:r>
            <a:r>
              <a:rPr lang="es-MX" sz="2000" b="1" dirty="0" smtClean="0">
                <a:solidFill>
                  <a:srgbClr val="990000"/>
                </a:solidFill>
                <a:latin typeface="Verdana" panose="020B0604030504040204" pitchFamily="34" charset="0"/>
              </a:rPr>
              <a:t>ATTITUDE INDICATOR</a:t>
            </a:r>
            <a:endParaRPr lang="es-MX" sz="2000" b="1" i="0" dirty="0">
              <a:solidFill>
                <a:srgbClr val="990000"/>
              </a:solidFill>
              <a:effectLst/>
              <a:latin typeface="Verdana" panose="020B0604030504040204" pitchFamily="34" charset="0"/>
            </a:endParaRPr>
          </a:p>
        </p:txBody>
      </p:sp>
      <p:sp>
        <p:nvSpPr>
          <p:cNvPr id="3" name="Rectángulo 2"/>
          <p:cNvSpPr/>
          <p:nvPr/>
        </p:nvSpPr>
        <p:spPr>
          <a:xfrm>
            <a:off x="489397" y="953037"/>
            <a:ext cx="11307651" cy="4194033"/>
          </a:xfrm>
          <a:prstGeom prst="rect">
            <a:avLst/>
          </a:prstGeom>
        </p:spPr>
        <p:txBody>
          <a:bodyPr wrap="square">
            <a:spAutoFit/>
          </a:bodyPr>
          <a:lstStyle/>
          <a:p>
            <a:pPr algn="just">
              <a:lnSpc>
                <a:spcPct val="150000"/>
              </a:lnSpc>
            </a:pPr>
            <a:r>
              <a:rPr lang="es-MX" dirty="0">
                <a:solidFill>
                  <a:srgbClr val="000000"/>
                </a:solidFill>
                <a:latin typeface="Verdana" panose="020B0604030504040204" pitchFamily="34" charset="0"/>
              </a:rPr>
              <a:t>Este instrumento puede contar también con unas marcas horizontales por encima y por debajo de la barra del horizonte, como referencias de la actitud de cabeceo del avión, marcas que suelen indicar 5º, 10º, 15º y 20º de morro arriba o abajo </a:t>
            </a:r>
            <a:endParaRPr lang="es-MX" dirty="0" smtClean="0">
              <a:solidFill>
                <a:srgbClr val="000000"/>
              </a:solidFill>
              <a:latin typeface="Verdana" panose="020B0604030504040204" pitchFamily="34" charset="0"/>
            </a:endParaRPr>
          </a:p>
          <a:p>
            <a:pPr algn="just">
              <a:lnSpc>
                <a:spcPct val="150000"/>
              </a:lnSpc>
            </a:pPr>
            <a:r>
              <a:rPr lang="es-MX" dirty="0" smtClean="0">
                <a:solidFill>
                  <a:srgbClr val="000000"/>
                </a:solidFill>
                <a:latin typeface="Verdana" panose="020B0604030504040204" pitchFamily="34" charset="0"/>
              </a:rPr>
              <a:t>Cuando </a:t>
            </a:r>
            <a:r>
              <a:rPr lang="es-MX" dirty="0">
                <a:solidFill>
                  <a:srgbClr val="000000"/>
                </a:solidFill>
                <a:latin typeface="Verdana" panose="020B0604030504040204" pitchFamily="34" charset="0"/>
              </a:rPr>
              <a:t>el avión se incline hacia un lado u otro, suba o baje el morro, o cualquier otro movimiento combinado, la caja y su dial con el avioncito en miniatura realizará el mismo movimiento. Pero por la propiedad de rigidez en el espacio, el giróscopo debe permanecer siempre paralelo al horizonte, y con él su esfera visible con la barra horizontal. De esta manera se proporciona al piloto la referencia del horizonte y la actitud del avión respecto al mismo. La relación del avión miniatura con el horizonte de referencia es la misma que la del avión con el horizonte real</a:t>
            </a:r>
            <a:endParaRPr lang="es-MX" dirty="0"/>
          </a:p>
        </p:txBody>
      </p:sp>
    </p:spTree>
    <p:extLst>
      <p:ext uri="{BB962C8B-B14F-4D97-AF65-F5344CB8AC3E}">
        <p14:creationId xmlns:p14="http://schemas.microsoft.com/office/powerpoint/2010/main" val="31920538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762015" y="145051"/>
            <a:ext cx="10850108" cy="400110"/>
          </a:xfrm>
          <a:prstGeom prst="rect">
            <a:avLst/>
          </a:prstGeom>
        </p:spPr>
        <p:txBody>
          <a:bodyPr wrap="square">
            <a:spAutoFit/>
          </a:bodyPr>
          <a:lstStyle/>
          <a:p>
            <a:r>
              <a:rPr lang="es-MX" sz="2000" b="1" dirty="0">
                <a:solidFill>
                  <a:srgbClr val="990000"/>
                </a:solidFill>
                <a:latin typeface="Verdana" panose="020B0604030504040204" pitchFamily="34" charset="0"/>
              </a:rPr>
              <a:t>INDICADOR DE </a:t>
            </a:r>
            <a:r>
              <a:rPr lang="es-MX" sz="2000" b="1" dirty="0" smtClean="0">
                <a:solidFill>
                  <a:srgbClr val="990000"/>
                </a:solidFill>
                <a:latin typeface="Verdana" panose="020B0604030504040204" pitchFamily="34" charset="0"/>
              </a:rPr>
              <a:t>ACTITUD</a:t>
            </a:r>
            <a:r>
              <a:rPr lang="es-MX" sz="2000" b="1" dirty="0">
                <a:solidFill>
                  <a:srgbClr val="990000"/>
                </a:solidFill>
                <a:latin typeface="Verdana" panose="020B0604030504040204" pitchFamily="34" charset="0"/>
              </a:rPr>
              <a:t>, HORIZONTE ARTIFICIAL, </a:t>
            </a:r>
            <a:r>
              <a:rPr lang="es-MX" sz="2000" b="1" dirty="0" smtClean="0">
                <a:solidFill>
                  <a:srgbClr val="990000"/>
                </a:solidFill>
                <a:latin typeface="Verdana" panose="020B0604030504040204" pitchFamily="34" charset="0"/>
              </a:rPr>
              <a:t>ATTITUDE INDICATOR</a:t>
            </a:r>
            <a:endParaRPr lang="es-MX" sz="2000" b="1" i="0" dirty="0">
              <a:solidFill>
                <a:srgbClr val="990000"/>
              </a:solidFill>
              <a:effectLst/>
              <a:latin typeface="Verdana" panose="020B0604030504040204" pitchFamily="34" charset="0"/>
            </a:endParaRPr>
          </a:p>
        </p:txBody>
      </p:sp>
      <p:sp>
        <p:nvSpPr>
          <p:cNvPr id="2" name="Rectángulo 1"/>
          <p:cNvSpPr/>
          <p:nvPr/>
        </p:nvSpPr>
        <p:spPr>
          <a:xfrm>
            <a:off x="370218" y="1395392"/>
            <a:ext cx="11484897" cy="4801314"/>
          </a:xfrm>
          <a:prstGeom prst="rect">
            <a:avLst/>
          </a:prstGeom>
        </p:spPr>
        <p:txBody>
          <a:bodyPr wrap="square">
            <a:spAutoFit/>
          </a:bodyPr>
          <a:lstStyle/>
          <a:p>
            <a:pPr algn="just">
              <a:buFont typeface="Arial" panose="020B0604020202020204" pitchFamily="34" charset="0"/>
              <a:buChar char="•"/>
            </a:pPr>
            <a:r>
              <a:rPr lang="es-MX" dirty="0">
                <a:solidFill>
                  <a:srgbClr val="000000"/>
                </a:solidFill>
                <a:latin typeface="Verdana" panose="020B0604030504040204" pitchFamily="34" charset="0"/>
              </a:rPr>
              <a:t>El horizonte artificial es un instrumento que muestra la actitud del avión respecto al horizonte.</a:t>
            </a:r>
          </a:p>
          <a:p>
            <a:pPr algn="just">
              <a:buFont typeface="Arial" panose="020B0604020202020204" pitchFamily="34" charset="0"/>
              <a:buChar char="•"/>
            </a:pPr>
            <a:r>
              <a:rPr lang="es-MX" dirty="0">
                <a:solidFill>
                  <a:srgbClr val="000000"/>
                </a:solidFill>
                <a:latin typeface="Verdana" panose="020B0604030504040204" pitchFamily="34" charset="0"/>
              </a:rPr>
              <a:t>Proporciona al piloto una referencia inmediata de la posición del avión en alabeo y profundidad.</a:t>
            </a:r>
          </a:p>
          <a:p>
            <a:pPr algn="just">
              <a:buFont typeface="Arial" panose="020B0604020202020204" pitchFamily="34" charset="0"/>
              <a:buChar char="•"/>
            </a:pPr>
            <a:r>
              <a:rPr lang="es-MX" dirty="0">
                <a:solidFill>
                  <a:srgbClr val="000000"/>
                </a:solidFill>
                <a:latin typeface="Verdana" panose="020B0604030504040204" pitchFamily="34" charset="0"/>
              </a:rPr>
              <a:t>Este instrumento opera en base a la propiedad giroscópica de rigidez en el espacio.</a:t>
            </a:r>
          </a:p>
          <a:p>
            <a:pPr algn="just">
              <a:buFont typeface="Arial" panose="020B0604020202020204" pitchFamily="34" charset="0"/>
              <a:buChar char="•"/>
            </a:pPr>
            <a:r>
              <a:rPr lang="es-MX" dirty="0">
                <a:solidFill>
                  <a:srgbClr val="000000"/>
                </a:solidFill>
                <a:latin typeface="Verdana" panose="020B0604030504040204" pitchFamily="34" charset="0"/>
              </a:rPr>
              <a:t>El horizonte artificial consta de un giróscopo de rotación horizontal que tiene fijada una esfera visible con una barra horizontal de referencia a la altura del eje de giro. La rotación del giróscopo la proporciona el sistema de succión.</a:t>
            </a:r>
          </a:p>
          <a:p>
            <a:pPr algn="just">
              <a:buFont typeface="Arial" panose="020B0604020202020204" pitchFamily="34" charset="0"/>
              <a:buChar char="•"/>
            </a:pPr>
            <a:r>
              <a:rPr lang="es-MX" dirty="0">
                <a:solidFill>
                  <a:srgbClr val="000000"/>
                </a:solidFill>
                <a:latin typeface="Verdana" panose="020B0604030504040204" pitchFamily="34" charset="0"/>
              </a:rPr>
              <a:t>El frontal de la caja tiene un avión en miniatura y una escala graduada en el semicírculo superior, y adosado a la caja se encuentra un botón giratorio de ajuste de este avioncito.</a:t>
            </a:r>
          </a:p>
          <a:p>
            <a:pPr algn="just">
              <a:buFont typeface="Arial" panose="020B0604020202020204" pitchFamily="34" charset="0"/>
              <a:buChar char="•"/>
            </a:pPr>
            <a:r>
              <a:rPr lang="es-MX" dirty="0">
                <a:solidFill>
                  <a:srgbClr val="000000"/>
                </a:solidFill>
                <a:latin typeface="Verdana" panose="020B0604030504040204" pitchFamily="34" charset="0"/>
              </a:rPr>
              <a:t>Al comportarse visualmente igual que el horizonte real, no exige al piloto esfuerzo para su interpretación.</a:t>
            </a:r>
          </a:p>
          <a:p>
            <a:pPr algn="just">
              <a:buFont typeface="Arial" panose="020B0604020202020204" pitchFamily="34" charset="0"/>
              <a:buChar char="•"/>
            </a:pPr>
            <a:r>
              <a:rPr lang="es-MX" dirty="0">
                <a:solidFill>
                  <a:srgbClr val="000000"/>
                </a:solidFill>
                <a:latin typeface="Verdana" panose="020B0604030504040204" pitchFamily="34" charset="0"/>
              </a:rPr>
              <a:t>El botón giratorio de ajuste sirve para colocar el avión miniatura en una posición de referencia respecto a la línea que representa el horizonte.</a:t>
            </a:r>
          </a:p>
          <a:p>
            <a:pPr algn="just">
              <a:buFont typeface="Arial" panose="020B0604020202020204" pitchFamily="34" charset="0"/>
              <a:buChar char="•"/>
            </a:pPr>
            <a:r>
              <a:rPr lang="es-MX" dirty="0">
                <a:solidFill>
                  <a:srgbClr val="000000"/>
                </a:solidFill>
                <a:latin typeface="Verdana" panose="020B0604030504040204" pitchFamily="34" charset="0"/>
              </a:rPr>
              <a:t>La escala graduada del semicírculo superior representa la cantidad de grados de alabeo, y hay que tener presente que aunque la lectura de grados sea correcta, en algunos instrumentos la escala se mueve al contrario que el alabeo real con lo que puede confundir al piloto.</a:t>
            </a:r>
          </a:p>
          <a:p>
            <a:pPr algn="just">
              <a:buFont typeface="Arial" panose="020B0604020202020204" pitchFamily="34" charset="0"/>
              <a:buChar char="•"/>
            </a:pPr>
            <a:r>
              <a:rPr lang="es-MX" dirty="0">
                <a:solidFill>
                  <a:srgbClr val="000000"/>
                </a:solidFill>
                <a:latin typeface="Verdana" panose="020B0604030504040204" pitchFamily="34" charset="0"/>
              </a:rPr>
              <a:t>En cualquier caso, el avión en miniatura nos indica de forma veraz hacia donde se efectúa el alabeo.</a:t>
            </a:r>
            <a:endParaRPr lang="es-MX" b="0" i="0"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5520953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762015" y="145051"/>
            <a:ext cx="10850108" cy="400110"/>
          </a:xfrm>
          <a:prstGeom prst="rect">
            <a:avLst/>
          </a:prstGeom>
        </p:spPr>
        <p:txBody>
          <a:bodyPr wrap="square">
            <a:spAutoFit/>
          </a:bodyPr>
          <a:lstStyle/>
          <a:p>
            <a:r>
              <a:rPr lang="es-MX" sz="2000" b="1" dirty="0">
                <a:solidFill>
                  <a:srgbClr val="990000"/>
                </a:solidFill>
                <a:latin typeface="Verdana" panose="020B0604030504040204" pitchFamily="34" charset="0"/>
              </a:rPr>
              <a:t>INDICADOR DE </a:t>
            </a:r>
            <a:r>
              <a:rPr lang="es-MX" sz="2000" b="1" dirty="0" smtClean="0">
                <a:solidFill>
                  <a:srgbClr val="990000"/>
                </a:solidFill>
                <a:latin typeface="Verdana" panose="020B0604030504040204" pitchFamily="34" charset="0"/>
              </a:rPr>
              <a:t>ACTITUD</a:t>
            </a:r>
            <a:r>
              <a:rPr lang="es-MX" sz="2000" b="1" dirty="0">
                <a:solidFill>
                  <a:srgbClr val="990000"/>
                </a:solidFill>
                <a:latin typeface="Verdana" panose="020B0604030504040204" pitchFamily="34" charset="0"/>
              </a:rPr>
              <a:t>, HORIZONTE ARTIFICIAL, </a:t>
            </a:r>
            <a:r>
              <a:rPr lang="es-MX" sz="2000" b="1" dirty="0" smtClean="0">
                <a:solidFill>
                  <a:srgbClr val="990000"/>
                </a:solidFill>
                <a:latin typeface="Verdana" panose="020B0604030504040204" pitchFamily="34" charset="0"/>
              </a:rPr>
              <a:t>ATTITUDE INDICATOR</a:t>
            </a:r>
            <a:endParaRPr lang="es-MX" sz="2000" b="1" i="0" dirty="0">
              <a:solidFill>
                <a:srgbClr val="990000"/>
              </a:solidFill>
              <a:effectLst/>
              <a:latin typeface="Verdana" panose="020B0604030504040204" pitchFamily="34" charset="0"/>
            </a:endParaRPr>
          </a:p>
        </p:txBody>
      </p:sp>
      <p:pic>
        <p:nvPicPr>
          <p:cNvPr id="2050" name="Picture 2" descr="Componentes del giróscop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3351" y="1340558"/>
            <a:ext cx="7087436" cy="4475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559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019927" y="592305"/>
            <a:ext cx="6558484" cy="6265695"/>
          </a:xfrm>
          <a:prstGeom prst="rect">
            <a:avLst/>
          </a:prstGeom>
        </p:spPr>
      </p:pic>
    </p:spTree>
    <p:extLst>
      <p:ext uri="{BB962C8B-B14F-4D97-AF65-F5344CB8AC3E}">
        <p14:creationId xmlns:p14="http://schemas.microsoft.com/office/powerpoint/2010/main" val="6112711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607795" y="0"/>
            <a:ext cx="2948036" cy="2816428"/>
          </a:xfrm>
          <a:prstGeom prst="rect">
            <a:avLst/>
          </a:prstGeom>
        </p:spPr>
      </p:pic>
      <p:pic>
        <p:nvPicPr>
          <p:cNvPr id="5" name="Imagen 4"/>
          <p:cNvPicPr>
            <a:picLocks noChangeAspect="1"/>
          </p:cNvPicPr>
          <p:nvPr/>
        </p:nvPicPr>
        <p:blipFill>
          <a:blip r:embed="rId3"/>
          <a:stretch>
            <a:fillRect/>
          </a:stretch>
        </p:blipFill>
        <p:spPr>
          <a:xfrm>
            <a:off x="0" y="2899500"/>
            <a:ext cx="12192000" cy="3958500"/>
          </a:xfrm>
          <a:prstGeom prst="rect">
            <a:avLst/>
          </a:prstGeom>
        </p:spPr>
      </p:pic>
    </p:spTree>
    <p:extLst>
      <p:ext uri="{BB962C8B-B14F-4D97-AF65-F5344CB8AC3E}">
        <p14:creationId xmlns:p14="http://schemas.microsoft.com/office/powerpoint/2010/main" val="26483270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4809" y="1371599"/>
            <a:ext cx="12017191" cy="4625891"/>
          </a:xfrm>
          <a:prstGeom prst="rect">
            <a:avLst/>
          </a:prstGeom>
        </p:spPr>
      </p:pic>
    </p:spTree>
    <p:extLst>
      <p:ext uri="{BB962C8B-B14F-4D97-AF65-F5344CB8AC3E}">
        <p14:creationId xmlns:p14="http://schemas.microsoft.com/office/powerpoint/2010/main" val="17451121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607795" y="0"/>
            <a:ext cx="2948036" cy="2816428"/>
          </a:xfrm>
          <a:prstGeom prst="rect">
            <a:avLst/>
          </a:prstGeom>
        </p:spPr>
      </p:pic>
      <p:pic>
        <p:nvPicPr>
          <p:cNvPr id="2" name="Imagen 1"/>
          <p:cNvPicPr>
            <a:picLocks noChangeAspect="1"/>
          </p:cNvPicPr>
          <p:nvPr/>
        </p:nvPicPr>
        <p:blipFill>
          <a:blip r:embed="rId3"/>
          <a:stretch>
            <a:fillRect/>
          </a:stretch>
        </p:blipFill>
        <p:spPr>
          <a:xfrm>
            <a:off x="-14187" y="2816428"/>
            <a:ext cx="12192000" cy="4016729"/>
          </a:xfrm>
          <a:prstGeom prst="rect">
            <a:avLst/>
          </a:prstGeom>
        </p:spPr>
      </p:pic>
    </p:spTree>
    <p:extLst>
      <p:ext uri="{BB962C8B-B14F-4D97-AF65-F5344CB8AC3E}">
        <p14:creationId xmlns:p14="http://schemas.microsoft.com/office/powerpoint/2010/main" val="2496194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762015" y="145051"/>
            <a:ext cx="10850108" cy="400110"/>
          </a:xfrm>
          <a:prstGeom prst="rect">
            <a:avLst/>
          </a:prstGeom>
        </p:spPr>
        <p:txBody>
          <a:bodyPr wrap="square">
            <a:spAutoFit/>
          </a:bodyPr>
          <a:lstStyle/>
          <a:p>
            <a:r>
              <a:rPr lang="es-MX" sz="2000" b="1" dirty="0">
                <a:solidFill>
                  <a:srgbClr val="990000"/>
                </a:solidFill>
                <a:latin typeface="Verdana" panose="020B0604030504040204" pitchFamily="34" charset="0"/>
              </a:rPr>
              <a:t>INDICADOR DE </a:t>
            </a:r>
            <a:r>
              <a:rPr lang="es-MX" sz="2000" b="1" dirty="0" smtClean="0">
                <a:solidFill>
                  <a:srgbClr val="990000"/>
                </a:solidFill>
                <a:latin typeface="Verdana" panose="020B0604030504040204" pitchFamily="34" charset="0"/>
              </a:rPr>
              <a:t>ACTITUD</a:t>
            </a:r>
            <a:r>
              <a:rPr lang="es-MX" sz="2000" b="1" dirty="0">
                <a:solidFill>
                  <a:srgbClr val="990000"/>
                </a:solidFill>
                <a:latin typeface="Verdana" panose="020B0604030504040204" pitchFamily="34" charset="0"/>
              </a:rPr>
              <a:t>, HORIZONTE ARTIFICIAL, </a:t>
            </a:r>
            <a:r>
              <a:rPr lang="es-MX" sz="2000" b="1" dirty="0" smtClean="0">
                <a:solidFill>
                  <a:srgbClr val="990000"/>
                </a:solidFill>
                <a:latin typeface="Verdana" panose="020B0604030504040204" pitchFamily="34" charset="0"/>
              </a:rPr>
              <a:t>ATTITUDE INDICATOR</a:t>
            </a:r>
            <a:endParaRPr lang="es-MX" sz="2000" b="1" i="0" dirty="0">
              <a:solidFill>
                <a:srgbClr val="990000"/>
              </a:solidFill>
              <a:effectLst/>
              <a:latin typeface="Verdana" panose="020B0604030504040204" pitchFamily="34" charset="0"/>
            </a:endParaRPr>
          </a:p>
        </p:txBody>
      </p:sp>
      <p:sp>
        <p:nvSpPr>
          <p:cNvPr id="2" name="CuadroTexto 1">
            <a:hlinkClick r:id="rId2"/>
          </p:cNvPr>
          <p:cNvSpPr txBox="1"/>
          <p:nvPr/>
        </p:nvSpPr>
        <p:spPr>
          <a:xfrm>
            <a:off x="1219202" y="1604210"/>
            <a:ext cx="3882186" cy="584775"/>
          </a:xfrm>
          <a:prstGeom prst="rect">
            <a:avLst/>
          </a:prstGeom>
          <a:noFill/>
        </p:spPr>
        <p:txBody>
          <a:bodyPr wrap="square" rtlCol="0">
            <a:spAutoFit/>
          </a:bodyPr>
          <a:lstStyle/>
          <a:p>
            <a:r>
              <a:rPr lang="es-ES_tradnl" sz="3200" b="1" dirty="0">
                <a:solidFill>
                  <a:schemeClr val="accent1"/>
                </a:solidFill>
              </a:rPr>
              <a:t>*</a:t>
            </a:r>
            <a:r>
              <a:rPr lang="es-ES_tradnl" sz="3200" b="1" dirty="0" err="1" smtClean="0">
                <a:solidFill>
                  <a:schemeClr val="accent1"/>
                </a:solidFill>
              </a:rPr>
              <a:t>How</a:t>
            </a:r>
            <a:r>
              <a:rPr lang="es-ES_tradnl" sz="3200" b="1" dirty="0" smtClean="0">
                <a:solidFill>
                  <a:schemeClr val="accent1"/>
                </a:solidFill>
              </a:rPr>
              <a:t> to 1…</a:t>
            </a:r>
            <a:endParaRPr lang="es-MX" sz="3200" b="1" dirty="0">
              <a:solidFill>
                <a:schemeClr val="accent1"/>
              </a:solidFill>
            </a:endParaRPr>
          </a:p>
        </p:txBody>
      </p:sp>
      <p:sp>
        <p:nvSpPr>
          <p:cNvPr id="5" name="CuadroTexto 4">
            <a:hlinkClick r:id="rId3"/>
          </p:cNvPr>
          <p:cNvSpPr txBox="1"/>
          <p:nvPr/>
        </p:nvSpPr>
        <p:spPr>
          <a:xfrm>
            <a:off x="1219201" y="2430378"/>
            <a:ext cx="3882187" cy="584775"/>
          </a:xfrm>
          <a:prstGeom prst="rect">
            <a:avLst/>
          </a:prstGeom>
          <a:noFill/>
        </p:spPr>
        <p:txBody>
          <a:bodyPr wrap="square" rtlCol="0">
            <a:spAutoFit/>
          </a:bodyPr>
          <a:lstStyle/>
          <a:p>
            <a:r>
              <a:rPr lang="es-ES_tradnl" sz="3200" b="1" dirty="0">
                <a:solidFill>
                  <a:schemeClr val="accent1"/>
                </a:solidFill>
              </a:rPr>
              <a:t>*</a:t>
            </a:r>
            <a:r>
              <a:rPr lang="es-ES_tradnl" sz="3200" b="1" dirty="0" err="1" smtClean="0">
                <a:solidFill>
                  <a:schemeClr val="accent1"/>
                </a:solidFill>
              </a:rPr>
              <a:t>How</a:t>
            </a:r>
            <a:r>
              <a:rPr lang="es-ES_tradnl" sz="3200" b="1" dirty="0" smtClean="0">
                <a:solidFill>
                  <a:schemeClr val="accent1"/>
                </a:solidFill>
              </a:rPr>
              <a:t> to 2…</a:t>
            </a:r>
            <a:endParaRPr lang="es-MX" sz="3200" b="1" dirty="0">
              <a:solidFill>
                <a:schemeClr val="accent1"/>
              </a:solidFill>
            </a:endParaRPr>
          </a:p>
        </p:txBody>
      </p:sp>
      <p:sp>
        <p:nvSpPr>
          <p:cNvPr id="7" name="CuadroTexto 6">
            <a:hlinkClick r:id="rId4"/>
          </p:cNvPr>
          <p:cNvSpPr txBox="1"/>
          <p:nvPr/>
        </p:nvSpPr>
        <p:spPr>
          <a:xfrm>
            <a:off x="1219200" y="3248034"/>
            <a:ext cx="3882187" cy="584775"/>
          </a:xfrm>
          <a:prstGeom prst="rect">
            <a:avLst/>
          </a:prstGeom>
          <a:noFill/>
        </p:spPr>
        <p:txBody>
          <a:bodyPr wrap="square" rtlCol="0">
            <a:spAutoFit/>
          </a:bodyPr>
          <a:lstStyle/>
          <a:p>
            <a:r>
              <a:rPr lang="es-ES_tradnl" sz="3200" b="1" dirty="0">
                <a:solidFill>
                  <a:schemeClr val="accent1"/>
                </a:solidFill>
              </a:rPr>
              <a:t>*</a:t>
            </a:r>
            <a:r>
              <a:rPr lang="es-ES_tradnl" sz="3200" b="1" dirty="0" err="1" smtClean="0">
                <a:solidFill>
                  <a:schemeClr val="accent1"/>
                </a:solidFill>
              </a:rPr>
              <a:t>How</a:t>
            </a:r>
            <a:r>
              <a:rPr lang="es-ES_tradnl" sz="3200" b="1" dirty="0" smtClean="0">
                <a:solidFill>
                  <a:schemeClr val="accent1"/>
                </a:solidFill>
              </a:rPr>
              <a:t> to 3…</a:t>
            </a:r>
            <a:endParaRPr lang="es-MX" sz="3200" b="1" dirty="0">
              <a:solidFill>
                <a:schemeClr val="accent1"/>
              </a:solidFill>
            </a:endParaRPr>
          </a:p>
        </p:txBody>
      </p:sp>
      <p:sp>
        <p:nvSpPr>
          <p:cNvPr id="8" name="CuadroTexto 7">
            <a:hlinkClick r:id="rId5"/>
          </p:cNvPr>
          <p:cNvSpPr txBox="1"/>
          <p:nvPr/>
        </p:nvSpPr>
        <p:spPr>
          <a:xfrm>
            <a:off x="1588167" y="4074202"/>
            <a:ext cx="3882187" cy="584775"/>
          </a:xfrm>
          <a:prstGeom prst="rect">
            <a:avLst/>
          </a:prstGeom>
          <a:noFill/>
        </p:spPr>
        <p:txBody>
          <a:bodyPr wrap="square" rtlCol="0">
            <a:spAutoFit/>
          </a:bodyPr>
          <a:lstStyle/>
          <a:p>
            <a:r>
              <a:rPr lang="es-MX" sz="3200" dirty="0"/>
              <a:t>Lear Jet 35</a:t>
            </a:r>
            <a:endParaRPr lang="es-MX" sz="3200" b="1" dirty="0">
              <a:solidFill>
                <a:schemeClr val="accent1"/>
              </a:solidFill>
            </a:endParaRPr>
          </a:p>
        </p:txBody>
      </p:sp>
      <p:sp>
        <p:nvSpPr>
          <p:cNvPr id="9" name="CuadroTexto 8">
            <a:hlinkClick r:id="rId6"/>
          </p:cNvPr>
          <p:cNvSpPr txBox="1"/>
          <p:nvPr/>
        </p:nvSpPr>
        <p:spPr>
          <a:xfrm>
            <a:off x="1588166" y="4891858"/>
            <a:ext cx="3882187" cy="584775"/>
          </a:xfrm>
          <a:prstGeom prst="rect">
            <a:avLst/>
          </a:prstGeom>
          <a:noFill/>
        </p:spPr>
        <p:txBody>
          <a:bodyPr wrap="square" rtlCol="0">
            <a:spAutoFit/>
          </a:bodyPr>
          <a:lstStyle/>
          <a:p>
            <a:r>
              <a:rPr lang="es-ES_tradnl" sz="3200" dirty="0" smtClean="0"/>
              <a:t>B732 </a:t>
            </a:r>
            <a:r>
              <a:rPr lang="es-ES_tradnl" sz="3200" dirty="0" err="1" smtClean="0"/>
              <a:t>Cockpit</a:t>
            </a:r>
            <a:endParaRPr lang="es-MX" sz="3200" b="1" dirty="0">
              <a:solidFill>
                <a:schemeClr val="accent1"/>
              </a:solidFill>
            </a:endParaRPr>
          </a:p>
        </p:txBody>
      </p:sp>
      <p:sp>
        <p:nvSpPr>
          <p:cNvPr id="10" name="CuadroTexto 9">
            <a:hlinkClick r:id="rId7"/>
          </p:cNvPr>
          <p:cNvSpPr txBox="1"/>
          <p:nvPr/>
        </p:nvSpPr>
        <p:spPr>
          <a:xfrm>
            <a:off x="6187069" y="1543338"/>
            <a:ext cx="3882187" cy="584775"/>
          </a:xfrm>
          <a:prstGeom prst="rect">
            <a:avLst/>
          </a:prstGeom>
          <a:noFill/>
        </p:spPr>
        <p:txBody>
          <a:bodyPr wrap="square" rtlCol="0">
            <a:spAutoFit/>
          </a:bodyPr>
          <a:lstStyle/>
          <a:p>
            <a:r>
              <a:rPr lang="es-ES_tradnl" sz="3200" dirty="0" smtClean="0"/>
              <a:t>ATR 42</a:t>
            </a:r>
            <a:endParaRPr lang="es-MX" sz="3200" b="1" dirty="0">
              <a:solidFill>
                <a:schemeClr val="accent1"/>
              </a:solidFill>
            </a:endParaRPr>
          </a:p>
        </p:txBody>
      </p:sp>
    </p:spTree>
    <p:extLst>
      <p:ext uri="{BB962C8B-B14F-4D97-AF65-F5344CB8AC3E}">
        <p14:creationId xmlns:p14="http://schemas.microsoft.com/office/powerpoint/2010/main" val="3703321133"/>
      </p:ext>
    </p:extLst>
  </p:cSld>
  <p:clrMapOvr>
    <a:masterClrMapping/>
  </p:clrMapOvr>
  <p:timing>
    <p:tnLst>
      <p:par>
        <p:cTn id="1" dur="indefinite" restart="never" nodeType="tmRoot"/>
      </p:par>
    </p:tnLst>
  </p:timing>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63</TotalTime>
  <Words>556</Words>
  <Application>Microsoft Office PowerPoint</Application>
  <PresentationFormat>Panorámica</PresentationFormat>
  <Paragraphs>30</Paragraphs>
  <Slides>10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vt:i4>
      </vt:variant>
    </vt:vector>
  </HeadingPairs>
  <TitlesOfParts>
    <vt:vector size="15" baseType="lpstr">
      <vt:lpstr>Arial</vt:lpstr>
      <vt:lpstr>Century Gothic</vt:lpstr>
      <vt:lpstr>Verdana</vt:lpstr>
      <vt:lpstr>Wingdings 3</vt:lpstr>
      <vt:lpstr>Espiral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7</cp:revision>
  <dcterms:created xsi:type="dcterms:W3CDTF">2017-09-18T01:16:52Z</dcterms:created>
  <dcterms:modified xsi:type="dcterms:W3CDTF">2017-09-18T02:20:04Z</dcterms:modified>
</cp:coreProperties>
</file>