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70" r:id="rId13"/>
    <p:sldId id="267" r:id="rId14"/>
    <p:sldId id="268" r:id="rId15"/>
    <p:sldId id="269"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9/13/2017</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r>
              <a:rPr lang="en-US" dirty="0"/>
              <a:t>
              </a:t>
            </a:r>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9/13/2017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F34E6425-0181-43F2-84FC-787E803FD2F8}" type="datetimeFigureOut">
              <a:rPr lang="en-US" dirty="0"/>
              <a:t>9/13/2017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9/13/2017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9/13/2017</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9/13/2017</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9/13/2017</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76E86A4C-8E40-4F87-A4F0-01A0687C5742}" type="datetimeFigureOut">
              <a:rPr lang="en-US" dirty="0"/>
              <a:t>9/13/2017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s-ES" smtClean="0"/>
              <a:t>Haga clic en el icono para agregar una imagen</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35E72C73-2D91-4E12-BA25-F0AA0C03599B}" type="datetimeFigureOut">
              <a:rPr lang="en-US" dirty="0"/>
              <a:t>9/13/2017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923A1CC3-2375-41D4-9E03-427CAF2A4C1A}" type="datetimeFigureOut">
              <a:rPr lang="en-US" dirty="0"/>
              <a:t>9/13/2017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ítulo y descripció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s-ES" smtClean="0"/>
              <a:t>Haga clic para modificar el estilo de título del patrón</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AFF16868-8199-4C2C-A5B1-63AEE139F88E}" type="datetimeFigureOut">
              <a:rPr lang="en-US" dirty="0"/>
              <a:t>9/13/2017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 con descripció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s-ES" smtClean="0"/>
              <a:t>Haga clic para modificar el estilo de título del patrón</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AAD9FF7F-6988-44CC-821B-644E70CD2F73}" type="datetimeFigureOut">
              <a:rPr lang="en-US" dirty="0"/>
              <a:t>9/13/2017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arjeta de nombre">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5C12C299-16B2-4475-990D-751901EACC14}" type="datetimeFigureOut">
              <a:rPr lang="en-US" dirty="0"/>
              <a:t>9/13/2017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9/13/2017</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9/13/2017</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9/13/2017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9/13/2017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9/13/2017</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dirty="0"/>
              <a:t>
              </a:t>
            </a:r>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manualvuelo.com/PBV/PBV11.html#114_atm_tipo" TargetMode="Externa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IufGbxWmSgw" TargetMode="External"/><Relationship Id="rId2" Type="http://schemas.openxmlformats.org/officeDocument/2006/relationships/hyperlink" Target="https://www.youtube.com/watch?v=sMO2W-YbW8M" TargetMode="External"/><Relationship Id="rId1" Type="http://schemas.openxmlformats.org/officeDocument/2006/relationships/slideLayout" Target="../slideLayouts/slideLayout1.xml"/><Relationship Id="rId4" Type="http://schemas.openxmlformats.org/officeDocument/2006/relationships/hyperlink" Target="https://www.youtube.com/watch?v=vLXwyWRZpRQ"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4451947" y="450079"/>
            <a:ext cx="2708706" cy="861420"/>
          </a:xfrm>
        </p:spPr>
        <p:txBody>
          <a:bodyPr>
            <a:normAutofit/>
          </a:bodyPr>
          <a:lstStyle/>
          <a:p>
            <a:r>
              <a:rPr lang="es-MX" sz="3600" b="1" dirty="0" smtClean="0"/>
              <a:t>ALTIMETRO</a:t>
            </a:r>
            <a:endParaRPr lang="es-MX" sz="3600" b="1" dirty="0"/>
          </a:p>
        </p:txBody>
      </p:sp>
      <p:pic>
        <p:nvPicPr>
          <p:cNvPr id="1026" name="Picture 2" descr="Resultado de imagen para altimetr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4690" y="1563370"/>
            <a:ext cx="4191000" cy="4286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3247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4451947" y="450079"/>
            <a:ext cx="2708706" cy="861420"/>
          </a:xfrm>
        </p:spPr>
        <p:txBody>
          <a:bodyPr>
            <a:normAutofit/>
          </a:bodyPr>
          <a:lstStyle/>
          <a:p>
            <a:r>
              <a:rPr lang="es-MX" sz="3600" b="1" dirty="0" smtClean="0"/>
              <a:t>ALTIMETRO</a:t>
            </a:r>
            <a:endParaRPr lang="es-MX" sz="3600" b="1" dirty="0"/>
          </a:p>
        </p:txBody>
      </p:sp>
      <p:pic>
        <p:nvPicPr>
          <p:cNvPr id="1026" name="Picture 2" descr="Resultado de imagen para altimetr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37456" y="1428033"/>
            <a:ext cx="1789135" cy="1829797"/>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562377" y="1258020"/>
            <a:ext cx="8774805" cy="2169825"/>
          </a:xfrm>
          <a:prstGeom prst="rect">
            <a:avLst/>
          </a:prstGeom>
        </p:spPr>
        <p:txBody>
          <a:bodyPr wrap="square">
            <a:spAutoFit/>
          </a:bodyPr>
          <a:lstStyle/>
          <a:p>
            <a:pPr algn="just">
              <a:lnSpc>
                <a:spcPct val="150000"/>
              </a:lnSpc>
            </a:pPr>
            <a:r>
              <a:rPr lang="es-MX" dirty="0">
                <a:solidFill>
                  <a:schemeClr val="bg1"/>
                </a:solidFill>
                <a:latin typeface="Verdana" panose="020B0604030504040204" pitchFamily="34" charset="0"/>
              </a:rPr>
              <a:t>El altímetro muestra la </a:t>
            </a:r>
            <a:r>
              <a:rPr lang="es-MX" dirty="0" smtClean="0">
                <a:solidFill>
                  <a:schemeClr val="bg1"/>
                </a:solidFill>
                <a:latin typeface="Verdana" panose="020B0604030504040204" pitchFamily="34" charset="0"/>
              </a:rPr>
              <a:t>altitud a </a:t>
            </a:r>
            <a:r>
              <a:rPr lang="es-MX" dirty="0">
                <a:solidFill>
                  <a:schemeClr val="bg1"/>
                </a:solidFill>
                <a:latin typeface="Verdana" panose="020B0604030504040204" pitchFamily="34" charset="0"/>
              </a:rPr>
              <a:t>la cual está volando el avión. El hecho de que sea el único aparato que indica la altitud del aeroplano hace del altímetro unos de los instrumentos más importantes. Para interpretar su información, el piloto debe conocer sus principios de funcionamiento y el efecto de la presión atmosférica y la temperatura sobre este instrumento</a:t>
            </a:r>
            <a:endParaRPr lang="es-MX" dirty="0">
              <a:solidFill>
                <a:schemeClr val="bg1"/>
              </a:solidFill>
            </a:endParaRPr>
          </a:p>
        </p:txBody>
      </p:sp>
      <p:sp>
        <p:nvSpPr>
          <p:cNvPr id="4" name="Rectángulo 3"/>
          <p:cNvSpPr/>
          <p:nvPr/>
        </p:nvSpPr>
        <p:spPr>
          <a:xfrm>
            <a:off x="562376" y="3427844"/>
            <a:ext cx="10796789" cy="1754326"/>
          </a:xfrm>
          <a:prstGeom prst="rect">
            <a:avLst/>
          </a:prstGeom>
        </p:spPr>
        <p:txBody>
          <a:bodyPr wrap="square">
            <a:spAutoFit/>
          </a:bodyPr>
          <a:lstStyle/>
          <a:p>
            <a:pPr>
              <a:lnSpc>
                <a:spcPct val="150000"/>
              </a:lnSpc>
            </a:pPr>
            <a:r>
              <a:rPr lang="es-MX" dirty="0">
                <a:solidFill>
                  <a:schemeClr val="bg1"/>
                </a:solidFill>
                <a:latin typeface="Verdana" panose="020B0604030504040204" pitchFamily="34" charset="0"/>
              </a:rPr>
              <a:t>El altímetro es simplemente un barómetro aneroide que, a partir de las tomas estáticas, mide la presión atmosférica existente a la altura en que el avión se encuentra y presenta esta medición traducida en altitud, normalmente en pies. Su principio de operación se basa en una propiedad de la atmósfera </a:t>
            </a:r>
            <a:r>
              <a:rPr lang="es-MX" dirty="0" smtClean="0">
                <a:solidFill>
                  <a:schemeClr val="bg1"/>
                </a:solidFill>
                <a:latin typeface="Verdana" panose="020B0604030504040204" pitchFamily="34" charset="0"/>
              </a:rPr>
              <a:t>"la </a:t>
            </a:r>
            <a:r>
              <a:rPr lang="es-MX" dirty="0">
                <a:solidFill>
                  <a:schemeClr val="bg1"/>
                </a:solidFill>
                <a:latin typeface="Verdana" panose="020B0604030504040204" pitchFamily="34" charset="0"/>
              </a:rPr>
              <a:t>presión disminuye con la altura".</a:t>
            </a:r>
            <a:endParaRPr lang="es-MX" dirty="0">
              <a:solidFill>
                <a:schemeClr val="bg1"/>
              </a:solidFill>
            </a:endParaRPr>
          </a:p>
        </p:txBody>
      </p:sp>
    </p:spTree>
    <p:extLst>
      <p:ext uri="{BB962C8B-B14F-4D97-AF65-F5344CB8AC3E}">
        <p14:creationId xmlns:p14="http://schemas.microsoft.com/office/powerpoint/2010/main" val="40158104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4451947" y="450079"/>
            <a:ext cx="2708706" cy="861420"/>
          </a:xfrm>
        </p:spPr>
        <p:txBody>
          <a:bodyPr>
            <a:normAutofit/>
          </a:bodyPr>
          <a:lstStyle/>
          <a:p>
            <a:r>
              <a:rPr lang="es-MX" sz="3600" b="1" dirty="0" smtClean="0"/>
              <a:t>ALTIMETRO</a:t>
            </a:r>
            <a:endParaRPr lang="es-MX" sz="3600" b="1" dirty="0"/>
          </a:p>
        </p:txBody>
      </p:sp>
      <p:pic>
        <p:nvPicPr>
          <p:cNvPr id="1026" name="Picture 2" descr="Resultado de imagen para altimetr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92003" y="565149"/>
            <a:ext cx="1789135" cy="1829797"/>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p:cNvSpPr/>
          <p:nvPr/>
        </p:nvSpPr>
        <p:spPr>
          <a:xfrm>
            <a:off x="734095" y="1107582"/>
            <a:ext cx="10483403" cy="5025030"/>
          </a:xfrm>
          <a:prstGeom prst="rect">
            <a:avLst/>
          </a:prstGeom>
        </p:spPr>
        <p:txBody>
          <a:bodyPr wrap="square">
            <a:spAutoFit/>
          </a:bodyPr>
          <a:lstStyle/>
          <a:p>
            <a:pPr algn="just">
              <a:lnSpc>
                <a:spcPct val="150000"/>
              </a:lnSpc>
            </a:pPr>
            <a:r>
              <a:rPr lang="es-MX" dirty="0">
                <a:solidFill>
                  <a:schemeClr val="bg1"/>
                </a:solidFill>
                <a:latin typeface="Verdana" panose="020B0604030504040204" pitchFamily="34" charset="0"/>
              </a:rPr>
              <a:t>Generalmente, el dial está graduado con números que van de 0 a 9 en el sentido de las agujas del reloj, con divisiones intermedias de 20 en 20 pies. Aunque su lectura no debería presentar ninguna dificultad, se debe prestar atención a la forma en que se muestra la altitud, debido a que puede hacerse mediante agujas (dos o tres), mediante contadores, o de forma mixta</a:t>
            </a:r>
            <a:r>
              <a:rPr lang="es-MX" dirty="0" smtClean="0">
                <a:solidFill>
                  <a:schemeClr val="bg1"/>
                </a:solidFill>
                <a:latin typeface="Verdana" panose="020B0604030504040204" pitchFamily="34" charset="0"/>
              </a:rPr>
              <a:t>.</a:t>
            </a:r>
          </a:p>
          <a:p>
            <a:pPr algn="just">
              <a:lnSpc>
                <a:spcPct val="150000"/>
              </a:lnSpc>
            </a:pPr>
            <a:r>
              <a:rPr lang="es-MX" dirty="0">
                <a:solidFill>
                  <a:schemeClr val="bg1"/>
                </a:solidFill>
              </a:rPr>
              <a:t/>
            </a:r>
            <a:br>
              <a:rPr lang="es-MX" dirty="0">
                <a:solidFill>
                  <a:schemeClr val="bg1"/>
                </a:solidFill>
              </a:rPr>
            </a:br>
            <a:r>
              <a:rPr lang="es-MX" dirty="0">
                <a:solidFill>
                  <a:schemeClr val="bg1"/>
                </a:solidFill>
                <a:latin typeface="Verdana" panose="020B0604030504040204" pitchFamily="34" charset="0"/>
              </a:rPr>
              <a:t>Si el altímetro tiene dos agujas, que es lo habitual en aviones ligeros, la menor indica miles de pies y la mayor centenas de pies; una indicación en forma de cuña es visible a altitudes por debajo de 10000 pies e invisible por encima de esa altitud. Si tiene tres agujas, la más pequeña indica decenas de miles, la intermedia miles y la mayor centenas de pies. Si el altímetro presenta la altura solo mediante agujas indicadoras, se deben leer estas de menor a mayor tamaño, como un reloj.</a:t>
            </a:r>
            <a:endParaRPr lang="es-MX" dirty="0">
              <a:solidFill>
                <a:schemeClr val="bg1"/>
              </a:solidFill>
            </a:endParaRPr>
          </a:p>
        </p:txBody>
      </p:sp>
    </p:spTree>
    <p:extLst>
      <p:ext uri="{BB962C8B-B14F-4D97-AF65-F5344CB8AC3E}">
        <p14:creationId xmlns:p14="http://schemas.microsoft.com/office/powerpoint/2010/main" val="27137526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4451947" y="450079"/>
            <a:ext cx="2708706" cy="861420"/>
          </a:xfrm>
        </p:spPr>
        <p:txBody>
          <a:bodyPr>
            <a:normAutofit/>
          </a:bodyPr>
          <a:lstStyle/>
          <a:p>
            <a:r>
              <a:rPr lang="es-MX" sz="3600" b="1" dirty="0" smtClean="0"/>
              <a:t>ALTIMETRO</a:t>
            </a:r>
            <a:endParaRPr lang="es-MX" sz="3600" b="1" dirty="0"/>
          </a:p>
        </p:txBody>
      </p:sp>
      <p:pic>
        <p:nvPicPr>
          <p:cNvPr id="2050" name="Picture 2" descr="Lectura del altímetr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812" y="1712891"/>
            <a:ext cx="10414586" cy="4304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54486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4451947" y="450079"/>
            <a:ext cx="2708706" cy="861420"/>
          </a:xfrm>
        </p:spPr>
        <p:txBody>
          <a:bodyPr>
            <a:normAutofit/>
          </a:bodyPr>
          <a:lstStyle/>
          <a:p>
            <a:r>
              <a:rPr lang="es-MX" sz="3600" b="1" dirty="0" smtClean="0"/>
              <a:t>ALTIMETRO</a:t>
            </a:r>
            <a:endParaRPr lang="es-MX" sz="3600" b="1" dirty="0"/>
          </a:p>
        </p:txBody>
      </p:sp>
      <p:sp>
        <p:nvSpPr>
          <p:cNvPr id="2" name="Rectángulo 1"/>
          <p:cNvSpPr/>
          <p:nvPr/>
        </p:nvSpPr>
        <p:spPr>
          <a:xfrm>
            <a:off x="553792" y="1094704"/>
            <a:ext cx="10882647" cy="3416320"/>
          </a:xfrm>
          <a:prstGeom prst="rect">
            <a:avLst/>
          </a:prstGeom>
        </p:spPr>
        <p:txBody>
          <a:bodyPr wrap="square">
            <a:spAutoFit/>
          </a:bodyPr>
          <a:lstStyle/>
          <a:p>
            <a:pPr algn="just">
              <a:lnSpc>
                <a:spcPct val="150000"/>
              </a:lnSpc>
            </a:pPr>
            <a:r>
              <a:rPr lang="es-MX" dirty="0" smtClean="0">
                <a:solidFill>
                  <a:schemeClr val="bg1"/>
                </a:solidFill>
                <a:latin typeface="Verdana" panose="020B0604030504040204" pitchFamily="34" charset="0"/>
              </a:rPr>
              <a:t>El </a:t>
            </a:r>
            <a:r>
              <a:rPr lang="es-MX" dirty="0">
                <a:solidFill>
                  <a:schemeClr val="bg1"/>
                </a:solidFill>
                <a:latin typeface="Verdana" panose="020B0604030504040204" pitchFamily="34" charset="0"/>
              </a:rPr>
              <a:t>altímetro presenta en unidades de altitud los cambios de presión de la atmósfera real respecto a la presión según la </a:t>
            </a:r>
            <a:r>
              <a:rPr lang="es-MX" dirty="0">
                <a:solidFill>
                  <a:schemeClr val="bg1"/>
                </a:solidFill>
                <a:latin typeface="Verdana" panose="020B0604030504040204" pitchFamily="34" charset="0"/>
                <a:hlinkClick r:id="rId2"/>
              </a:rPr>
              <a:t>atmósfera tipo</a:t>
            </a:r>
            <a:r>
              <a:rPr lang="es-MX" dirty="0">
                <a:solidFill>
                  <a:schemeClr val="bg1"/>
                </a:solidFill>
                <a:latin typeface="Verdana" panose="020B0604030504040204" pitchFamily="34" charset="0"/>
              </a:rPr>
              <a:t> con que están calibradas las cápsulas aneroides. Con esta premisa, este instrumento solo mostraría la altitud correcta si los valores atmosféricos coincidieran con los de la atmósfera tipo. Pero como es bastante improbable que las condiciones reales coincidan con las </a:t>
            </a:r>
            <a:r>
              <a:rPr lang="es-MX" dirty="0" err="1">
                <a:solidFill>
                  <a:schemeClr val="bg1"/>
                </a:solidFill>
                <a:latin typeface="Verdana" panose="020B0604030504040204" pitchFamily="34" charset="0"/>
              </a:rPr>
              <a:t>estandar</a:t>
            </a:r>
            <a:r>
              <a:rPr lang="es-MX" dirty="0">
                <a:solidFill>
                  <a:schemeClr val="bg1"/>
                </a:solidFill>
                <a:latin typeface="Verdana" panose="020B0604030504040204" pitchFamily="34" charset="0"/>
              </a:rPr>
              <a:t>, además de que estas condiciones cambian continuamente y son distintas de un lugar a otro, el altímetro sería poco fiable y el vuelo se haría arriesgado si no fuera por la posibilidad de ajustarlo y compensarlo para situaciones no estándar.</a:t>
            </a:r>
            <a:endParaRPr lang="es-MX" dirty="0">
              <a:solidFill>
                <a:schemeClr val="bg1"/>
              </a:solidFill>
            </a:endParaRPr>
          </a:p>
        </p:txBody>
      </p:sp>
      <p:pic>
        <p:nvPicPr>
          <p:cNvPr id="5" name="Picture 2" descr="Resultado de imagen para altimet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47304" y="4240750"/>
            <a:ext cx="1789135" cy="18297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13425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4451947" y="450079"/>
            <a:ext cx="2708706" cy="861420"/>
          </a:xfrm>
        </p:spPr>
        <p:txBody>
          <a:bodyPr>
            <a:normAutofit/>
          </a:bodyPr>
          <a:lstStyle/>
          <a:p>
            <a:r>
              <a:rPr lang="es-MX" sz="3600" b="1" dirty="0" smtClean="0"/>
              <a:t>ALTIMETRO</a:t>
            </a:r>
            <a:endParaRPr lang="es-MX" sz="3600" b="1" dirty="0"/>
          </a:p>
        </p:txBody>
      </p:sp>
      <p:pic>
        <p:nvPicPr>
          <p:cNvPr id="5" name="Picture 2" descr="Resultado de imagen para altimetr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73061" y="1613460"/>
            <a:ext cx="1789135" cy="1829797"/>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656823" y="1056067"/>
            <a:ext cx="8641723" cy="4194033"/>
          </a:xfrm>
          <a:prstGeom prst="rect">
            <a:avLst/>
          </a:prstGeom>
        </p:spPr>
        <p:txBody>
          <a:bodyPr wrap="square">
            <a:spAutoFit/>
          </a:bodyPr>
          <a:lstStyle/>
          <a:p>
            <a:pPr algn="just">
              <a:lnSpc>
                <a:spcPct val="150000"/>
              </a:lnSpc>
            </a:pPr>
            <a:r>
              <a:rPr lang="es-MX" dirty="0">
                <a:solidFill>
                  <a:schemeClr val="bg1"/>
                </a:solidFill>
                <a:latin typeface="Verdana" panose="020B0604030504040204" pitchFamily="34" charset="0"/>
              </a:rPr>
              <a:t>Este ajuste se hace mediante el botón de reglaje, que permite seleccionar una presión de referencia que se irá mostrando en la ventanilla de calibración a medida que se gira el botón. La escala mostrada en esta ventana puede estar graduada en milibares, en pulgadas de mercurio o ambas. Al seleccionar una presión de referencia, en realidad se está ajustando la marcación de las agujas a la dilatación que en ese momento tienen las cápsulas aneroides en condiciones de atmósfera real. Un </a:t>
            </a:r>
            <a:r>
              <a:rPr lang="es-MX" dirty="0" err="1">
                <a:solidFill>
                  <a:schemeClr val="bg1"/>
                </a:solidFill>
                <a:latin typeface="Verdana" panose="020B0604030504040204" pitchFamily="34" charset="0"/>
              </a:rPr>
              <a:t>simil</a:t>
            </a:r>
            <a:r>
              <a:rPr lang="es-MX" dirty="0">
                <a:solidFill>
                  <a:schemeClr val="bg1"/>
                </a:solidFill>
                <a:latin typeface="Verdana" panose="020B0604030504040204" pitchFamily="34" charset="0"/>
              </a:rPr>
              <a:t>: para que un reloj marque la hora correcta, primero hay que ponerlo en hora, es decir ajustar las manillas con la maquinaria que las mueve, en base a la hora real</a:t>
            </a:r>
            <a:endParaRPr lang="es-MX" dirty="0">
              <a:solidFill>
                <a:schemeClr val="bg1"/>
              </a:solidFill>
            </a:endParaRPr>
          </a:p>
        </p:txBody>
      </p:sp>
    </p:spTree>
    <p:extLst>
      <p:ext uri="{BB962C8B-B14F-4D97-AF65-F5344CB8AC3E}">
        <p14:creationId xmlns:p14="http://schemas.microsoft.com/office/powerpoint/2010/main" val="38290452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4451947" y="450079"/>
            <a:ext cx="2708706" cy="861420"/>
          </a:xfrm>
        </p:spPr>
        <p:txBody>
          <a:bodyPr>
            <a:normAutofit/>
          </a:bodyPr>
          <a:lstStyle/>
          <a:p>
            <a:r>
              <a:rPr lang="es-MX" sz="3600" b="1" dirty="0" smtClean="0"/>
              <a:t>ALTIMETRO</a:t>
            </a:r>
            <a:endParaRPr lang="es-MX" sz="3600" b="1" dirty="0"/>
          </a:p>
        </p:txBody>
      </p:sp>
      <p:pic>
        <p:nvPicPr>
          <p:cNvPr id="5" name="Picture 2" descr="Resultado de imagen para altimetr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95515" y="3710043"/>
            <a:ext cx="2452051" cy="2507779"/>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695459" y="1429556"/>
            <a:ext cx="8500056" cy="3416320"/>
          </a:xfrm>
          <a:prstGeom prst="rect">
            <a:avLst/>
          </a:prstGeom>
        </p:spPr>
        <p:txBody>
          <a:bodyPr wrap="square">
            <a:spAutoFit/>
          </a:bodyPr>
          <a:lstStyle/>
          <a:p>
            <a:pPr algn="just">
              <a:lnSpc>
                <a:spcPct val="150000"/>
              </a:lnSpc>
            </a:pPr>
            <a:r>
              <a:rPr lang="es-MX" dirty="0">
                <a:solidFill>
                  <a:schemeClr val="bg1"/>
                </a:solidFill>
                <a:latin typeface="Verdana" panose="020B0604030504040204" pitchFamily="34" charset="0"/>
              </a:rPr>
              <a:t>Y ahora una buena pregunta ¿como sabemos que presión de referencia seleccionar en el altímetro?.</a:t>
            </a:r>
          </a:p>
          <a:p>
            <a:pPr algn="just">
              <a:lnSpc>
                <a:spcPct val="150000"/>
              </a:lnSpc>
            </a:pPr>
            <a:r>
              <a:rPr lang="es-MX" dirty="0">
                <a:solidFill>
                  <a:schemeClr val="bg1"/>
                </a:solidFill>
                <a:latin typeface="Verdana" panose="020B0604030504040204" pitchFamily="34" charset="0"/>
              </a:rPr>
              <a:t>La mayoría de los aeródromos y todas las estaciones de seguimiento en tierra disponen de aparatos que miden la presión atmosférica. Puesto que la altura de la estación es fija, aplicando una sencilla regla (la presión decrece 1" por cada 1000 pies o 110 milibares por cada 1000 metros) "deducen" la presión al nivel del mar; cuando un piloto establece contacto, se le comunica esta presión deducida.</a:t>
            </a:r>
            <a:endParaRPr lang="es-MX" b="0" i="0" dirty="0">
              <a:solidFill>
                <a:schemeClr val="bg1"/>
              </a:solidFill>
              <a:effectLst/>
              <a:latin typeface="Verdana" panose="020B0604030504040204" pitchFamily="34" charset="0"/>
            </a:endParaRPr>
          </a:p>
        </p:txBody>
      </p:sp>
    </p:spTree>
    <p:extLst>
      <p:ext uri="{BB962C8B-B14F-4D97-AF65-F5344CB8AC3E}">
        <p14:creationId xmlns:p14="http://schemas.microsoft.com/office/powerpoint/2010/main" val="1182415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4451947" y="450079"/>
            <a:ext cx="2708706" cy="861420"/>
          </a:xfrm>
        </p:spPr>
        <p:txBody>
          <a:bodyPr>
            <a:normAutofit/>
          </a:bodyPr>
          <a:lstStyle/>
          <a:p>
            <a:r>
              <a:rPr lang="es-MX" sz="3600" b="1" dirty="0" smtClean="0"/>
              <a:t>ALTIMETRO</a:t>
            </a:r>
            <a:endParaRPr lang="es-MX" sz="3600" b="1" dirty="0"/>
          </a:p>
        </p:txBody>
      </p:sp>
      <p:sp>
        <p:nvSpPr>
          <p:cNvPr id="4" name="Rectangle 1"/>
          <p:cNvSpPr>
            <a:spLocks noChangeArrowheads="1"/>
          </p:cNvSpPr>
          <p:nvPr/>
        </p:nvSpPr>
        <p:spPr bwMode="auto">
          <a:xfrm>
            <a:off x="785610" y="1188646"/>
            <a:ext cx="10376453" cy="480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50000"/>
              </a:lnSpc>
              <a:spcBef>
                <a:spcPct val="0"/>
              </a:spcBef>
              <a:spcAft>
                <a:spcPct val="0"/>
              </a:spcAft>
              <a:buClrTx/>
              <a:buSzTx/>
              <a:buFontTx/>
              <a:buNone/>
              <a:tabLst/>
            </a:pPr>
            <a:r>
              <a:rPr kumimoji="0" lang="es-MX" altLang="es-MX" sz="1200" b="0" i="0" u="none" strike="noStrike" cap="none" normalizeH="0" baseline="0" dirty="0" smtClean="0">
                <a:ln>
                  <a:noFill/>
                </a:ln>
                <a:solidFill>
                  <a:schemeClr val="bg1"/>
                </a:solidFill>
                <a:effectLst/>
                <a:latin typeface="Verdana" panose="020B0604030504040204" pitchFamily="34" charset="0"/>
              </a:rPr>
              <a:t>Los distintos tipos de presión referencial que podemos colocar en la ventanilla del altímetro son:</a:t>
            </a:r>
          </a:p>
          <a:p>
            <a:pPr marL="0" marR="0" lvl="0" indent="0" algn="just" defTabSz="914400" rtl="0" eaLnBrk="0" fontAlgn="base" latinLnBrk="0" hangingPunct="0">
              <a:lnSpc>
                <a:spcPct val="150000"/>
              </a:lnSpc>
              <a:spcBef>
                <a:spcPct val="0"/>
              </a:spcBef>
              <a:spcAft>
                <a:spcPct val="0"/>
              </a:spcAft>
              <a:buClrTx/>
              <a:buSzTx/>
              <a:buFontTx/>
              <a:buNone/>
              <a:tabLst/>
            </a:pPr>
            <a:endParaRPr kumimoji="0" lang="es-MX" altLang="es-MX" sz="1200" b="0" i="0" u="none" strike="noStrike" cap="none" normalizeH="0" baseline="0" dirty="0" smtClean="0">
              <a:ln>
                <a:noFill/>
              </a:ln>
              <a:solidFill>
                <a:schemeClr val="bg1"/>
              </a:solidFill>
              <a:effectLst/>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es-MX" altLang="es-MX" sz="1200" b="1" i="0" u="none" strike="noStrike" cap="none" normalizeH="0" baseline="0" dirty="0" smtClean="0">
                <a:ln>
                  <a:noFill/>
                </a:ln>
                <a:solidFill>
                  <a:srgbClr val="FF0000"/>
                </a:solidFill>
                <a:effectLst/>
                <a:latin typeface="Verdana" panose="020B0604030504040204" pitchFamily="34" charset="0"/>
              </a:rPr>
              <a:t>QNH.</a:t>
            </a:r>
            <a:r>
              <a:rPr kumimoji="0" lang="es-MX" altLang="es-MX" sz="1200" b="0" i="0" u="none" strike="noStrike" cap="none" normalizeH="0" baseline="0" dirty="0" smtClean="0">
                <a:ln>
                  <a:noFill/>
                </a:ln>
                <a:solidFill>
                  <a:srgbClr val="FF0000"/>
                </a:solidFill>
                <a:effectLst/>
                <a:latin typeface="Verdana" panose="020B0604030504040204" pitchFamily="34" charset="0"/>
              </a:rPr>
              <a:t> </a:t>
            </a:r>
            <a:r>
              <a:rPr kumimoji="0" lang="es-MX" altLang="es-MX" sz="1200" b="0" i="0" u="none" strike="noStrike" cap="none" normalizeH="0" baseline="0" dirty="0" smtClean="0">
                <a:ln>
                  <a:noFill/>
                </a:ln>
                <a:solidFill>
                  <a:schemeClr val="bg1"/>
                </a:solidFill>
                <a:effectLst/>
                <a:latin typeface="Verdana" panose="020B0604030504040204" pitchFamily="34" charset="0"/>
              </a:rPr>
              <a:t>Presión al nivel del mar deducida de la existente en el aeródromo, considerando la atmósfera con unas condiciones estándar, es decir sin tener en cuenta las desviaciones de la temperatura real con respecto a la estándar. Esta presión de referencia es la más utilizada por los pilotos (al menos en España) y normalmente las torres de control y las estaciones de seguimiento nos darán la presión QNH.</a:t>
            </a:r>
          </a:p>
          <a:p>
            <a:pPr marL="0" marR="0" lvl="0" indent="0" algn="just" defTabSz="914400" rtl="0" eaLnBrk="0" fontAlgn="base" latinLnBrk="0" hangingPunct="0">
              <a:lnSpc>
                <a:spcPct val="150000"/>
              </a:lnSpc>
              <a:spcBef>
                <a:spcPct val="0"/>
              </a:spcBef>
              <a:spcAft>
                <a:spcPct val="0"/>
              </a:spcAft>
              <a:buClrTx/>
              <a:buSzTx/>
              <a:buFontTx/>
              <a:buNone/>
              <a:tabLst/>
            </a:pPr>
            <a:r>
              <a:rPr kumimoji="0" lang="es-MX" altLang="es-MX" sz="1200" b="0" i="0" u="none" strike="noStrike" cap="none" normalizeH="0" baseline="0" dirty="0" smtClean="0">
                <a:ln>
                  <a:noFill/>
                </a:ln>
                <a:solidFill>
                  <a:schemeClr val="bg1"/>
                </a:solidFill>
                <a:effectLst/>
                <a:latin typeface="Verdana" panose="020B0604030504040204" pitchFamily="34" charset="0"/>
              </a:rPr>
              <a:t>La utilidad de esta presión de referencia se debe a que en las cartas de navegación y de aproximación a los aeródromos, las altitudes (de tráfico, de circuito con fallo de radio, obstáculos, balizas, etc...) se indican respecto al nivel del mar. Con esta presión de referencia, al despegar o aterrizar el altímetro debería indicar la altitud real del aeródromo.</a:t>
            </a:r>
            <a:endParaRPr kumimoji="0" lang="es-MX" altLang="es-MX" sz="1200" b="0" i="0" u="none" strike="noStrike" cap="none" normalizeH="0" baseline="0" dirty="0" smtClean="0">
              <a:ln>
                <a:noFill/>
              </a:ln>
              <a:solidFill>
                <a:schemeClr val="bg1"/>
              </a:solidFill>
              <a:effectLst/>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es-MX" altLang="es-MX" sz="1200" b="1" i="0" u="none" strike="noStrike" cap="none" normalizeH="0" baseline="0" dirty="0" smtClean="0">
                <a:ln>
                  <a:noFill/>
                </a:ln>
                <a:solidFill>
                  <a:srgbClr val="FF0000"/>
                </a:solidFill>
                <a:effectLst/>
                <a:latin typeface="Verdana" panose="020B0604030504040204" pitchFamily="34" charset="0"/>
              </a:rPr>
              <a:t>QNE</a:t>
            </a:r>
            <a:r>
              <a:rPr kumimoji="0" lang="es-MX" altLang="es-MX" sz="1200" b="1" i="0" u="none" strike="noStrike" cap="none" normalizeH="0" baseline="0" dirty="0" smtClean="0">
                <a:ln>
                  <a:noFill/>
                </a:ln>
                <a:solidFill>
                  <a:schemeClr val="bg1"/>
                </a:solidFill>
                <a:effectLst/>
                <a:latin typeface="Verdana" panose="020B0604030504040204" pitchFamily="34" charset="0"/>
              </a:rPr>
              <a:t>.</a:t>
            </a:r>
            <a:r>
              <a:rPr kumimoji="0" lang="es-MX" altLang="es-MX" sz="1200" b="0" i="0" u="none" strike="noStrike" cap="none" normalizeH="0" baseline="0" dirty="0" smtClean="0">
                <a:ln>
                  <a:noFill/>
                </a:ln>
                <a:solidFill>
                  <a:schemeClr val="bg1"/>
                </a:solidFill>
                <a:effectLst/>
                <a:latin typeface="Verdana" panose="020B0604030504040204" pitchFamily="34" charset="0"/>
              </a:rPr>
              <a:t> Presión estándar al nivel del mar. Por encima de una </a:t>
            </a:r>
            <a:r>
              <a:rPr kumimoji="0" lang="es-MX" altLang="es-MX" sz="1200" b="0" i="0" u="none" strike="noStrike" cap="none" normalizeH="0" baseline="0" dirty="0" err="1" smtClean="0">
                <a:ln>
                  <a:noFill/>
                </a:ln>
                <a:solidFill>
                  <a:schemeClr val="bg1"/>
                </a:solidFill>
                <a:effectLst/>
                <a:latin typeface="Verdana" panose="020B0604030504040204" pitchFamily="34" charset="0"/>
              </a:rPr>
              <a:t>deerminada</a:t>
            </a:r>
            <a:r>
              <a:rPr kumimoji="0" lang="es-MX" altLang="es-MX" sz="1200" b="0" i="0" u="none" strike="noStrike" cap="none" normalizeH="0" baseline="0" dirty="0" smtClean="0">
                <a:ln>
                  <a:noFill/>
                </a:ln>
                <a:solidFill>
                  <a:schemeClr val="bg1"/>
                </a:solidFill>
                <a:effectLst/>
                <a:latin typeface="Verdana" panose="020B0604030504040204" pitchFamily="34" charset="0"/>
              </a:rPr>
              <a:t> altitud denominada de transición (normalmente 6000 pies) los reglamentos aéreos establecen que todos los aviones vuelen con la misma presión de referencia. Esta presión, 29,92" o 1013 milibares, es la correspondiente a la atmósfera tipo al nivel del mar. De esta manera, cualquier cambio en las condiciones atmosféricas afectan por igual a todos los aviones, garantizando la altura de seguridad que los separa.</a:t>
            </a:r>
            <a:endParaRPr kumimoji="0" lang="es-MX" altLang="es-MX" sz="1200" b="0" i="0" u="none" strike="noStrike" cap="none" normalizeH="0" baseline="0" dirty="0" smtClean="0">
              <a:ln>
                <a:noFill/>
              </a:ln>
              <a:solidFill>
                <a:schemeClr val="bg1"/>
              </a:solidFill>
              <a:effectLst/>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es-MX" altLang="es-MX" sz="1200" b="1" i="0" u="none" strike="noStrike" cap="none" normalizeH="0" baseline="0" dirty="0" smtClean="0">
                <a:ln>
                  <a:noFill/>
                </a:ln>
                <a:solidFill>
                  <a:srgbClr val="FF0000"/>
                </a:solidFill>
                <a:effectLst/>
                <a:latin typeface="Verdana" panose="020B0604030504040204" pitchFamily="34" charset="0"/>
              </a:rPr>
              <a:t>QFE.</a:t>
            </a:r>
            <a:r>
              <a:rPr kumimoji="0" lang="es-MX" altLang="es-MX" sz="1200" b="0" i="0" u="none" strike="noStrike" cap="none" normalizeH="0" baseline="0" dirty="0" smtClean="0">
                <a:ln>
                  <a:noFill/>
                </a:ln>
                <a:solidFill>
                  <a:schemeClr val="bg1"/>
                </a:solidFill>
                <a:effectLst/>
                <a:latin typeface="Verdana" panose="020B0604030504040204" pitchFamily="34" charset="0"/>
              </a:rPr>
              <a:t> Presión atmosférica en un punto de la corteza terrestre. No utilizada en la práctica, al menos en España. Si calamos el altímetro con la presión QFE que nos dé un aeródromo, este marcará 0 al despegar o aterrizar en el mismo.</a:t>
            </a:r>
            <a:endParaRPr kumimoji="0" lang="es-MX" altLang="es-MX" sz="1200" b="0" i="0" u="none" strike="noStrike" cap="none" normalizeH="0" baseline="0" dirty="0" smtClean="0">
              <a:ln>
                <a:noFill/>
              </a:ln>
              <a:solidFill>
                <a:schemeClr val="bg1"/>
              </a:solidFill>
              <a:effectLst/>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es-MX" altLang="es-MX" sz="1200" b="1" i="0" u="none" strike="noStrike" cap="none" normalizeH="0" baseline="0" dirty="0" smtClean="0">
                <a:ln>
                  <a:noFill/>
                </a:ln>
                <a:solidFill>
                  <a:srgbClr val="FF0000"/>
                </a:solidFill>
                <a:effectLst/>
                <a:latin typeface="Verdana" panose="020B0604030504040204" pitchFamily="34" charset="0"/>
              </a:rPr>
              <a:t>QFF.</a:t>
            </a:r>
            <a:r>
              <a:rPr kumimoji="0" lang="es-MX" altLang="es-MX" sz="1200" b="0" i="0" u="none" strike="noStrike" cap="none" normalizeH="0" baseline="0" dirty="0" smtClean="0">
                <a:ln>
                  <a:noFill/>
                </a:ln>
                <a:solidFill>
                  <a:schemeClr val="bg1"/>
                </a:solidFill>
                <a:effectLst/>
                <a:latin typeface="Verdana" panose="020B0604030504040204" pitchFamily="34" charset="0"/>
              </a:rPr>
              <a:t> Presión al nivel del mar, deducida de forma similar a la QNH pero teniendo en cuenta los gradientes de presión y temperatura reales en vez de los de la atmósfera estándar. Prácticamente no se utiliza.</a:t>
            </a:r>
            <a:endParaRPr kumimoji="0" lang="es-MX" altLang="es-MX" sz="1200" b="0" i="0" u="none" strike="noStrike" cap="none" normalizeH="0" baseline="0" dirty="0" smtClean="0">
              <a:ln>
                <a:noFill/>
              </a:ln>
              <a:solidFill>
                <a:schemeClr val="bg1"/>
              </a:solidFill>
              <a:effectLst/>
              <a:latin typeface="Arial" panose="020B0604020202020204" pitchFamily="34" charset="0"/>
            </a:endParaRPr>
          </a:p>
        </p:txBody>
      </p:sp>
    </p:spTree>
    <p:extLst>
      <p:ext uri="{BB962C8B-B14F-4D97-AF65-F5344CB8AC3E}">
        <p14:creationId xmlns:p14="http://schemas.microsoft.com/office/powerpoint/2010/main" val="2930904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4451947" y="450079"/>
            <a:ext cx="2708706" cy="861420"/>
          </a:xfrm>
        </p:spPr>
        <p:txBody>
          <a:bodyPr>
            <a:normAutofit/>
          </a:bodyPr>
          <a:lstStyle/>
          <a:p>
            <a:r>
              <a:rPr lang="es-MX" sz="3600" b="1" dirty="0" smtClean="0"/>
              <a:t>ALTIMETRO</a:t>
            </a:r>
            <a:endParaRPr lang="es-MX" sz="3600" b="1" dirty="0"/>
          </a:p>
        </p:txBody>
      </p:sp>
      <p:sp>
        <p:nvSpPr>
          <p:cNvPr id="2" name="Rectángulo 1"/>
          <p:cNvSpPr/>
          <p:nvPr/>
        </p:nvSpPr>
        <p:spPr>
          <a:xfrm>
            <a:off x="811369" y="1094704"/>
            <a:ext cx="10431887" cy="4893647"/>
          </a:xfrm>
          <a:prstGeom prst="rect">
            <a:avLst/>
          </a:prstGeom>
        </p:spPr>
        <p:txBody>
          <a:bodyPr wrap="square">
            <a:spAutoFit/>
          </a:bodyPr>
          <a:lstStyle/>
          <a:p>
            <a:pPr algn="just">
              <a:lnSpc>
                <a:spcPct val="150000"/>
              </a:lnSpc>
              <a:buFont typeface="Arial" panose="020B0604020202020204" pitchFamily="34" charset="0"/>
              <a:buChar char="•"/>
            </a:pPr>
            <a:r>
              <a:rPr lang="es-MX" sz="1600" dirty="0">
                <a:solidFill>
                  <a:schemeClr val="bg1"/>
                </a:solidFill>
                <a:latin typeface="Verdana" panose="020B0604030504040204" pitchFamily="34" charset="0"/>
              </a:rPr>
              <a:t>Con una misma presión de referencia ajustada en el altímetro, al volar de un lugar cálido a otro más frío, en este último lugar el altímetro marcará una altitud mayor que la real de vuelo. El mismo efecto se produce al volar de una zona de altas presiones a otra de bajas presiones. Volar de un sitio frío a otro más cálido, o de una zona de bajas presiones a otra de altas presiones produce el efecto inverso.</a:t>
            </a:r>
          </a:p>
          <a:p>
            <a:pPr algn="just">
              <a:lnSpc>
                <a:spcPct val="150000"/>
              </a:lnSpc>
              <a:buFont typeface="Arial" panose="020B0604020202020204" pitchFamily="34" charset="0"/>
              <a:buChar char="•"/>
            </a:pPr>
            <a:r>
              <a:rPr lang="es-MX" sz="1600" dirty="0">
                <a:solidFill>
                  <a:schemeClr val="bg1"/>
                </a:solidFill>
                <a:latin typeface="Verdana" panose="020B0604030504040204" pitchFamily="34" charset="0"/>
              </a:rPr>
              <a:t>Con el altímetro calado a la presión </a:t>
            </a:r>
            <a:r>
              <a:rPr lang="es-MX" sz="1600" dirty="0" err="1">
                <a:solidFill>
                  <a:schemeClr val="bg1"/>
                </a:solidFill>
                <a:latin typeface="Verdana" panose="020B0604030504040204" pitchFamily="34" charset="0"/>
              </a:rPr>
              <a:t>estandar</a:t>
            </a:r>
            <a:r>
              <a:rPr lang="es-MX" sz="1600" dirty="0">
                <a:solidFill>
                  <a:schemeClr val="bg1"/>
                </a:solidFill>
                <a:latin typeface="Verdana" panose="020B0604030504040204" pitchFamily="34" charset="0"/>
              </a:rPr>
              <a:t> (29,92" o 1013 </a:t>
            </a:r>
            <a:r>
              <a:rPr lang="es-MX" sz="1600" dirty="0" err="1">
                <a:solidFill>
                  <a:schemeClr val="bg1"/>
                </a:solidFill>
                <a:latin typeface="Verdana" panose="020B0604030504040204" pitchFamily="34" charset="0"/>
              </a:rPr>
              <a:t>mb</a:t>
            </a:r>
            <a:r>
              <a:rPr lang="es-MX" sz="1600" dirty="0">
                <a:solidFill>
                  <a:schemeClr val="bg1"/>
                </a:solidFill>
                <a:latin typeface="Verdana" panose="020B0604030504040204" pitchFamily="34" charset="0"/>
              </a:rPr>
              <a:t>.), si la presión real es baja el altímetro marcará más altura que la real, y si la presión es alta el altímetro marcará de menos.</a:t>
            </a:r>
          </a:p>
          <a:p>
            <a:pPr algn="just">
              <a:lnSpc>
                <a:spcPct val="150000"/>
              </a:lnSpc>
              <a:buFont typeface="Arial" panose="020B0604020202020204" pitchFamily="34" charset="0"/>
              <a:buChar char="•"/>
            </a:pPr>
            <a:r>
              <a:rPr lang="es-MX" sz="1600" dirty="0">
                <a:solidFill>
                  <a:schemeClr val="bg1"/>
                </a:solidFill>
                <a:latin typeface="Verdana" panose="020B0604030504040204" pitchFamily="34" charset="0"/>
              </a:rPr>
              <a:t>Con ese mismo calaje, si la temperatura es menor que la estándar (15º a nivel del mar y 2º C de gradiente por cada 1000 ft.) el altímetro marcará más altura que la real y si la temperatura es mayor marcará menos.</a:t>
            </a:r>
          </a:p>
          <a:p>
            <a:pPr algn="just">
              <a:lnSpc>
                <a:spcPct val="150000"/>
              </a:lnSpc>
              <a:buFont typeface="Arial" panose="020B0604020202020204" pitchFamily="34" charset="0"/>
              <a:buChar char="•"/>
            </a:pPr>
            <a:r>
              <a:rPr lang="es-MX" sz="1600" dirty="0">
                <a:solidFill>
                  <a:schemeClr val="bg1"/>
                </a:solidFill>
                <a:latin typeface="Verdana" panose="020B0604030504040204" pitchFamily="34" charset="0"/>
              </a:rPr>
              <a:t>La regla nemotécnica a tener presente es muy sencilla: </a:t>
            </a:r>
            <a:r>
              <a:rPr lang="es-MX" sz="1600" b="1" i="1" dirty="0">
                <a:solidFill>
                  <a:srgbClr val="FF0000"/>
                </a:solidFill>
                <a:latin typeface="Verdana" panose="020B0604030504040204" pitchFamily="34" charset="0"/>
              </a:rPr>
              <a:t>En una zona de baja o menor temperatura o presión volamos más bajo de lo indicado; en una de alta o mayor temperatura o presión volamos más alto.</a:t>
            </a:r>
            <a:endParaRPr lang="es-MX" sz="1600" b="1" i="1" dirty="0">
              <a:solidFill>
                <a:srgbClr val="FF0000"/>
              </a:solidFill>
              <a:effectLst/>
              <a:latin typeface="Verdana" panose="020B0604030504040204" pitchFamily="34" charset="0"/>
            </a:endParaRPr>
          </a:p>
        </p:txBody>
      </p:sp>
    </p:spTree>
    <p:extLst>
      <p:ext uri="{BB962C8B-B14F-4D97-AF65-F5344CB8AC3E}">
        <p14:creationId xmlns:p14="http://schemas.microsoft.com/office/powerpoint/2010/main" val="26537118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4451947" y="450079"/>
            <a:ext cx="2708706" cy="861420"/>
          </a:xfrm>
        </p:spPr>
        <p:txBody>
          <a:bodyPr>
            <a:normAutofit/>
          </a:bodyPr>
          <a:lstStyle/>
          <a:p>
            <a:r>
              <a:rPr lang="es-MX" sz="3600" b="1" dirty="0" smtClean="0"/>
              <a:t>ALTIMETRO</a:t>
            </a:r>
            <a:endParaRPr lang="es-MX" sz="3600" b="1" dirty="0"/>
          </a:p>
        </p:txBody>
      </p:sp>
      <p:pic>
        <p:nvPicPr>
          <p:cNvPr id="9218" name="Picture 2" descr="http://www.manualvuelo.com/GIFS/Fig_235.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8307" y="1598903"/>
            <a:ext cx="10584545" cy="43640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6476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4451947" y="450079"/>
            <a:ext cx="2708706" cy="861420"/>
          </a:xfrm>
        </p:spPr>
        <p:txBody>
          <a:bodyPr>
            <a:normAutofit/>
          </a:bodyPr>
          <a:lstStyle/>
          <a:p>
            <a:r>
              <a:rPr lang="es-MX" sz="3600" b="1" dirty="0" smtClean="0"/>
              <a:t>ALTIMETRO</a:t>
            </a:r>
            <a:endParaRPr lang="es-MX" sz="3600" b="1" dirty="0"/>
          </a:p>
        </p:txBody>
      </p:sp>
      <p:pic>
        <p:nvPicPr>
          <p:cNvPr id="11266" name="Picture 2" descr="Altitud/Nivel de transició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6950" y="1438878"/>
            <a:ext cx="8228571" cy="4690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86139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4451947" y="450079"/>
            <a:ext cx="2708706" cy="861420"/>
          </a:xfrm>
        </p:spPr>
        <p:txBody>
          <a:bodyPr>
            <a:normAutofit/>
          </a:bodyPr>
          <a:lstStyle/>
          <a:p>
            <a:r>
              <a:rPr lang="es-MX" sz="3600" b="1" dirty="0" smtClean="0"/>
              <a:t>ALTIMETRO</a:t>
            </a:r>
            <a:endParaRPr lang="es-MX" sz="3600" b="1" dirty="0"/>
          </a:p>
        </p:txBody>
      </p:sp>
      <p:pic>
        <p:nvPicPr>
          <p:cNvPr id="1026" name="Picture 2" descr="http://ivaomex.com.mx/ivaowiki/lib/exe/fetch.php?media=wiki:alt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7293" y="1145682"/>
            <a:ext cx="8202814" cy="5144805"/>
          </a:xfrm>
          <a:prstGeom prst="rect">
            <a:avLst/>
          </a:prstGeom>
          <a:noFill/>
          <a:extLst>
            <a:ext uri="{909E8E84-426E-40DD-AFC4-6F175D3DCCD1}">
              <a14:hiddenFill xmlns:a14="http://schemas.microsoft.com/office/drawing/2010/main">
                <a:solidFill>
                  <a:srgbClr val="FFFFFF"/>
                </a:solidFill>
              </a14:hiddenFill>
            </a:ext>
          </a:extLst>
        </p:spPr>
      </p:pic>
      <p:sp>
        <p:nvSpPr>
          <p:cNvPr id="5" name="Subtítulo 2"/>
          <p:cNvSpPr txBox="1">
            <a:spLocks/>
          </p:cNvSpPr>
          <p:nvPr/>
        </p:nvSpPr>
        <p:spPr bwMode="gray">
          <a:xfrm>
            <a:off x="3790907" y="4260080"/>
            <a:ext cx="2708706" cy="861420"/>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1800" b="0" i="0" kern="1200" cap="all">
                <a:solidFill>
                  <a:schemeClr val="accent1">
                    <a:lumMod val="60000"/>
                    <a:lumOff val="4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b="0" i="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9pPr>
          </a:lstStyle>
          <a:p>
            <a:r>
              <a:rPr lang="es-MX" sz="3600" b="1" dirty="0" smtClean="0"/>
              <a:t>18,500Ft</a:t>
            </a:r>
            <a:endParaRPr lang="es-MX" sz="3600" b="1" dirty="0"/>
          </a:p>
        </p:txBody>
      </p:sp>
      <p:sp>
        <p:nvSpPr>
          <p:cNvPr id="6" name="Subtítulo 2"/>
          <p:cNvSpPr txBox="1">
            <a:spLocks/>
          </p:cNvSpPr>
          <p:nvPr/>
        </p:nvSpPr>
        <p:spPr bwMode="gray">
          <a:xfrm>
            <a:off x="4451947" y="2508863"/>
            <a:ext cx="3597349" cy="861420"/>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1800" b="0" i="0" kern="1200" cap="all">
                <a:solidFill>
                  <a:schemeClr val="accent1">
                    <a:lumMod val="60000"/>
                    <a:lumOff val="4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b="0" i="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9pPr>
          </a:lstStyle>
          <a:p>
            <a:r>
              <a:rPr lang="es-MX" sz="3600" b="1" dirty="0" smtClean="0"/>
              <a:t>FL200Ft  29.92</a:t>
            </a:r>
            <a:endParaRPr lang="es-MX" sz="3600" b="1" dirty="0"/>
          </a:p>
        </p:txBody>
      </p:sp>
    </p:spTree>
    <p:extLst>
      <p:ext uri="{BB962C8B-B14F-4D97-AF65-F5344CB8AC3E}">
        <p14:creationId xmlns:p14="http://schemas.microsoft.com/office/powerpoint/2010/main" val="972049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4451947" y="450079"/>
            <a:ext cx="2708706" cy="861420"/>
          </a:xfrm>
        </p:spPr>
        <p:txBody>
          <a:bodyPr>
            <a:normAutofit/>
          </a:bodyPr>
          <a:lstStyle/>
          <a:p>
            <a:r>
              <a:rPr lang="es-MX" sz="3600" b="1" dirty="0" smtClean="0"/>
              <a:t>ALTIMETRO</a:t>
            </a:r>
            <a:endParaRPr lang="es-MX" sz="3600" b="1" dirty="0"/>
          </a:p>
        </p:txBody>
      </p:sp>
      <p:sp>
        <p:nvSpPr>
          <p:cNvPr id="2" name="Rectángulo 1"/>
          <p:cNvSpPr/>
          <p:nvPr/>
        </p:nvSpPr>
        <p:spPr>
          <a:xfrm>
            <a:off x="674069" y="1208468"/>
            <a:ext cx="10264462" cy="4939814"/>
          </a:xfrm>
          <a:prstGeom prst="rect">
            <a:avLst/>
          </a:prstGeom>
        </p:spPr>
        <p:txBody>
          <a:bodyPr wrap="square">
            <a:spAutoFit/>
          </a:bodyPr>
          <a:lstStyle/>
          <a:p>
            <a:pPr algn="just">
              <a:lnSpc>
                <a:spcPct val="150000"/>
              </a:lnSpc>
            </a:pPr>
            <a:r>
              <a:rPr lang="es-MX" sz="1400" b="1" dirty="0" smtClean="0">
                <a:solidFill>
                  <a:schemeClr val="bg1"/>
                </a:solidFill>
                <a:latin typeface="Verdana" panose="020B0604030504040204" pitchFamily="34" charset="0"/>
              </a:rPr>
              <a:t>Tipos </a:t>
            </a:r>
            <a:r>
              <a:rPr lang="es-MX" sz="1400" b="1" dirty="0">
                <a:solidFill>
                  <a:schemeClr val="bg1"/>
                </a:solidFill>
                <a:latin typeface="Verdana" panose="020B0604030504040204" pitchFamily="34" charset="0"/>
              </a:rPr>
              <a:t>de altitud.</a:t>
            </a:r>
          </a:p>
          <a:p>
            <a:pPr algn="just">
              <a:lnSpc>
                <a:spcPct val="150000"/>
              </a:lnSpc>
            </a:pPr>
            <a:r>
              <a:rPr lang="es-MX" sz="1400" dirty="0" smtClean="0">
                <a:solidFill>
                  <a:schemeClr val="bg1"/>
                </a:solidFill>
                <a:latin typeface="Verdana" panose="020B0604030504040204" pitchFamily="34" charset="0"/>
              </a:rPr>
              <a:t>Las </a:t>
            </a:r>
            <a:r>
              <a:rPr lang="es-MX" sz="1400" dirty="0">
                <a:solidFill>
                  <a:schemeClr val="bg1"/>
                </a:solidFill>
                <a:latin typeface="Verdana" panose="020B0604030504040204" pitchFamily="34" charset="0"/>
              </a:rPr>
              <a:t>altitudes habitualmente definidas en los manuales son:</a:t>
            </a:r>
          </a:p>
          <a:p>
            <a:pPr algn="just">
              <a:lnSpc>
                <a:spcPct val="150000"/>
              </a:lnSpc>
              <a:buFont typeface="Arial" panose="020B0604020202020204" pitchFamily="34" charset="0"/>
              <a:buChar char="•"/>
            </a:pPr>
            <a:r>
              <a:rPr lang="es-MX" sz="1400" b="1" dirty="0">
                <a:solidFill>
                  <a:srgbClr val="FF0000"/>
                </a:solidFill>
                <a:latin typeface="Verdana" panose="020B0604030504040204" pitchFamily="34" charset="0"/>
              </a:rPr>
              <a:t>Altitud indicada.</a:t>
            </a:r>
            <a:r>
              <a:rPr lang="es-MX" sz="1400" dirty="0">
                <a:solidFill>
                  <a:schemeClr val="bg1"/>
                </a:solidFill>
                <a:latin typeface="Verdana" panose="020B0604030504040204" pitchFamily="34" charset="0"/>
              </a:rPr>
              <a:t> Es la leída directamente del altímetro. Si está calado con el QNH, la altitud indicada será aproximadamente igual a la altitud del avión sobre el nivel medio del mar (MSL).</a:t>
            </a:r>
          </a:p>
          <a:p>
            <a:pPr algn="just">
              <a:lnSpc>
                <a:spcPct val="150000"/>
              </a:lnSpc>
              <a:buFont typeface="Arial" panose="020B0604020202020204" pitchFamily="34" charset="0"/>
              <a:buChar char="•"/>
            </a:pPr>
            <a:r>
              <a:rPr lang="es-MX" sz="1400" b="1" dirty="0">
                <a:solidFill>
                  <a:srgbClr val="FF0000"/>
                </a:solidFill>
                <a:latin typeface="Verdana" panose="020B0604030504040204" pitchFamily="34" charset="0"/>
              </a:rPr>
              <a:t>Altitud verdadera. O altitud real</a:t>
            </a:r>
            <a:r>
              <a:rPr lang="es-MX" sz="1400" b="1" dirty="0">
                <a:solidFill>
                  <a:schemeClr val="bg1"/>
                </a:solidFill>
                <a:latin typeface="Verdana" panose="020B0604030504040204" pitchFamily="34" charset="0"/>
              </a:rPr>
              <a:t>, </a:t>
            </a:r>
            <a:r>
              <a:rPr lang="es-MX" sz="1400" dirty="0">
                <a:solidFill>
                  <a:schemeClr val="bg1"/>
                </a:solidFill>
                <a:latin typeface="Verdana" panose="020B0604030504040204" pitchFamily="34" charset="0"/>
              </a:rPr>
              <a:t>es la altitud real sobre el nivel del mar. La altitud de aeropuertos, montañas, obstáculos, etc.. en las cartas se dan en altitud verdadera.</a:t>
            </a:r>
          </a:p>
          <a:p>
            <a:pPr algn="just">
              <a:lnSpc>
                <a:spcPct val="150000"/>
              </a:lnSpc>
              <a:buFont typeface="Arial" panose="020B0604020202020204" pitchFamily="34" charset="0"/>
              <a:buChar char="•"/>
            </a:pPr>
            <a:r>
              <a:rPr lang="es-MX" sz="1400" dirty="0">
                <a:solidFill>
                  <a:schemeClr val="bg1"/>
                </a:solidFill>
                <a:latin typeface="Verdana" panose="020B0604030504040204" pitchFamily="34" charset="0"/>
              </a:rPr>
              <a:t>Altitud absoluta. Distancia vertical real entre el avión y la tierra.</a:t>
            </a:r>
          </a:p>
          <a:p>
            <a:pPr algn="just">
              <a:lnSpc>
                <a:spcPct val="150000"/>
              </a:lnSpc>
              <a:buFont typeface="Arial" panose="020B0604020202020204" pitchFamily="34" charset="0"/>
              <a:buChar char="•"/>
            </a:pPr>
            <a:r>
              <a:rPr lang="es-MX" sz="1400" b="1" dirty="0">
                <a:solidFill>
                  <a:srgbClr val="FF0000"/>
                </a:solidFill>
                <a:latin typeface="Verdana" panose="020B0604030504040204" pitchFamily="34" charset="0"/>
              </a:rPr>
              <a:t>Altitud de presión.</a:t>
            </a:r>
            <a:r>
              <a:rPr lang="es-MX" sz="1400" dirty="0">
                <a:solidFill>
                  <a:schemeClr val="bg1"/>
                </a:solidFill>
                <a:latin typeface="Verdana" panose="020B0604030504040204" pitchFamily="34" charset="0"/>
              </a:rPr>
              <a:t> Altitud leída del altímetro calado con QNE.</a:t>
            </a:r>
          </a:p>
          <a:p>
            <a:pPr algn="just">
              <a:lnSpc>
                <a:spcPct val="150000"/>
              </a:lnSpc>
              <a:buFont typeface="Arial" panose="020B0604020202020204" pitchFamily="34" charset="0"/>
              <a:buChar char="•"/>
            </a:pPr>
            <a:r>
              <a:rPr lang="es-MX" sz="1400" b="1" dirty="0">
                <a:solidFill>
                  <a:srgbClr val="FF0000"/>
                </a:solidFill>
                <a:latin typeface="Verdana" panose="020B0604030504040204" pitchFamily="34" charset="0"/>
              </a:rPr>
              <a:t>Altitud de densidad. </a:t>
            </a:r>
            <a:r>
              <a:rPr lang="es-MX" sz="1400" dirty="0">
                <a:solidFill>
                  <a:schemeClr val="bg1"/>
                </a:solidFill>
                <a:latin typeface="Verdana" panose="020B0604030504040204" pitchFamily="34" charset="0"/>
              </a:rPr>
              <a:t>Altitud de presión corregida con la desviación de temperatura no estándar. Conocer la altitud de densidad es necesario para determinar cuánta pista es necesaria para despegar y aterrizar, así como la velocidad de ascenso, sobre todo en días calurosos y húmedos en aeropuertos con una altitud considerable sobre el nivel medio del mar.</a:t>
            </a:r>
          </a:p>
          <a:p>
            <a:pPr algn="just">
              <a:lnSpc>
                <a:spcPct val="150000"/>
              </a:lnSpc>
              <a:buFont typeface="Arial" panose="020B0604020202020204" pitchFamily="34" charset="0"/>
              <a:buChar char="•"/>
            </a:pPr>
            <a:r>
              <a:rPr lang="es-MX" sz="1400" b="1" dirty="0">
                <a:solidFill>
                  <a:srgbClr val="FF0000"/>
                </a:solidFill>
                <a:latin typeface="Verdana" panose="020B0604030504040204" pitchFamily="34" charset="0"/>
              </a:rPr>
              <a:t>Altitud determinada por radar</a:t>
            </a:r>
            <a:r>
              <a:rPr lang="es-MX" sz="1400" dirty="0">
                <a:solidFill>
                  <a:schemeClr val="bg1"/>
                </a:solidFill>
                <a:latin typeface="Verdana" panose="020B0604030504040204" pitchFamily="34" charset="0"/>
              </a:rPr>
              <a:t>. Los aviones comerciales están equipados con </a:t>
            </a:r>
            <a:r>
              <a:rPr lang="es-MX" sz="1400" dirty="0" err="1">
                <a:solidFill>
                  <a:schemeClr val="bg1"/>
                </a:solidFill>
                <a:latin typeface="Verdana" panose="020B0604030504040204" pitchFamily="34" charset="0"/>
              </a:rPr>
              <a:t>radioaltímetros</a:t>
            </a:r>
            <a:r>
              <a:rPr lang="es-MX" sz="1400" dirty="0">
                <a:solidFill>
                  <a:schemeClr val="bg1"/>
                </a:solidFill>
                <a:latin typeface="Verdana" panose="020B0604030504040204" pitchFamily="34" charset="0"/>
              </a:rPr>
              <a:t> que indican la altitud absoluta, la cual sirve a los pilotos para determinar la altitud de decisión en las fases finales de aproximación y aterrizaje, especialmente cuando el techo y la visibilidad son bajos</a:t>
            </a:r>
            <a:endParaRPr lang="es-MX" sz="1400" b="0" i="0" dirty="0">
              <a:solidFill>
                <a:schemeClr val="bg1"/>
              </a:solidFill>
              <a:effectLst/>
              <a:latin typeface="Verdana" panose="020B0604030504040204" pitchFamily="34" charset="0"/>
            </a:endParaRPr>
          </a:p>
        </p:txBody>
      </p:sp>
    </p:spTree>
    <p:extLst>
      <p:ext uri="{BB962C8B-B14F-4D97-AF65-F5344CB8AC3E}">
        <p14:creationId xmlns:p14="http://schemas.microsoft.com/office/powerpoint/2010/main" val="30638790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4451947" y="450079"/>
            <a:ext cx="2708706" cy="861420"/>
          </a:xfrm>
        </p:spPr>
        <p:txBody>
          <a:bodyPr>
            <a:normAutofit/>
          </a:bodyPr>
          <a:lstStyle/>
          <a:p>
            <a:r>
              <a:rPr lang="es-MX" sz="3600" b="1" dirty="0" smtClean="0"/>
              <a:t>ALTIMETRO</a:t>
            </a:r>
            <a:endParaRPr lang="es-MX" sz="3600" b="1" dirty="0"/>
          </a:p>
        </p:txBody>
      </p:sp>
      <p:sp>
        <p:nvSpPr>
          <p:cNvPr id="4" name="CuadroTexto 3">
            <a:hlinkClick r:id="rId2"/>
          </p:cNvPr>
          <p:cNvSpPr txBox="1"/>
          <p:nvPr/>
        </p:nvSpPr>
        <p:spPr>
          <a:xfrm>
            <a:off x="1313646" y="2292439"/>
            <a:ext cx="3039414" cy="461665"/>
          </a:xfrm>
          <a:prstGeom prst="rect">
            <a:avLst/>
          </a:prstGeom>
          <a:noFill/>
        </p:spPr>
        <p:txBody>
          <a:bodyPr wrap="square" rtlCol="0">
            <a:spAutoFit/>
          </a:bodyPr>
          <a:lstStyle/>
          <a:p>
            <a:r>
              <a:rPr lang="es-MX" sz="2400" dirty="0" smtClean="0">
                <a:solidFill>
                  <a:schemeClr val="bg1"/>
                </a:solidFill>
              </a:rPr>
              <a:t>Altímetro IVAO</a:t>
            </a:r>
            <a:endParaRPr lang="es-MX" sz="2400" dirty="0">
              <a:solidFill>
                <a:schemeClr val="bg1"/>
              </a:solidFill>
            </a:endParaRPr>
          </a:p>
        </p:txBody>
      </p:sp>
      <p:sp>
        <p:nvSpPr>
          <p:cNvPr id="5" name="CuadroTexto 4">
            <a:hlinkClick r:id="rId3"/>
          </p:cNvPr>
          <p:cNvSpPr txBox="1"/>
          <p:nvPr/>
        </p:nvSpPr>
        <p:spPr>
          <a:xfrm>
            <a:off x="1313646" y="2972873"/>
            <a:ext cx="3039414" cy="461665"/>
          </a:xfrm>
          <a:prstGeom prst="rect">
            <a:avLst/>
          </a:prstGeom>
          <a:noFill/>
        </p:spPr>
        <p:txBody>
          <a:bodyPr wrap="square" rtlCol="0">
            <a:spAutoFit/>
          </a:bodyPr>
          <a:lstStyle/>
          <a:p>
            <a:r>
              <a:rPr lang="es-MX" sz="2400" dirty="0" err="1" smtClean="0">
                <a:solidFill>
                  <a:schemeClr val="bg1"/>
                </a:solidFill>
              </a:rPr>
              <a:t>How</a:t>
            </a:r>
            <a:r>
              <a:rPr lang="es-MX" sz="2400" dirty="0" smtClean="0">
                <a:solidFill>
                  <a:schemeClr val="bg1"/>
                </a:solidFill>
              </a:rPr>
              <a:t> to:</a:t>
            </a:r>
            <a:endParaRPr lang="es-MX" sz="2400" dirty="0">
              <a:solidFill>
                <a:schemeClr val="bg1"/>
              </a:solidFill>
            </a:endParaRPr>
          </a:p>
        </p:txBody>
      </p:sp>
      <p:sp>
        <p:nvSpPr>
          <p:cNvPr id="6" name="CuadroTexto 5">
            <a:hlinkClick r:id="rId4"/>
          </p:cNvPr>
          <p:cNvSpPr txBox="1"/>
          <p:nvPr/>
        </p:nvSpPr>
        <p:spPr>
          <a:xfrm>
            <a:off x="1313646" y="3756338"/>
            <a:ext cx="3039414" cy="461665"/>
          </a:xfrm>
          <a:prstGeom prst="rect">
            <a:avLst/>
          </a:prstGeom>
          <a:noFill/>
        </p:spPr>
        <p:txBody>
          <a:bodyPr wrap="square" rtlCol="0">
            <a:spAutoFit/>
          </a:bodyPr>
          <a:lstStyle/>
          <a:p>
            <a:r>
              <a:rPr lang="es-MX" sz="2400" dirty="0" err="1" smtClean="0">
                <a:solidFill>
                  <a:schemeClr val="bg1"/>
                </a:solidFill>
              </a:rPr>
              <a:t>Altimeter</a:t>
            </a:r>
            <a:r>
              <a:rPr lang="es-MX" sz="2400" dirty="0" smtClean="0">
                <a:solidFill>
                  <a:schemeClr val="bg1"/>
                </a:solidFill>
              </a:rPr>
              <a:t> </a:t>
            </a:r>
            <a:r>
              <a:rPr lang="es-MX" sz="2400" dirty="0" err="1" smtClean="0">
                <a:solidFill>
                  <a:schemeClr val="bg1"/>
                </a:solidFill>
              </a:rPr>
              <a:t>setting</a:t>
            </a:r>
            <a:endParaRPr lang="es-MX" sz="2400" dirty="0">
              <a:solidFill>
                <a:schemeClr val="bg1"/>
              </a:solidFill>
            </a:endParaRPr>
          </a:p>
        </p:txBody>
      </p:sp>
    </p:spTree>
    <p:extLst>
      <p:ext uri="{BB962C8B-B14F-4D97-AF65-F5344CB8AC3E}">
        <p14:creationId xmlns:p14="http://schemas.microsoft.com/office/powerpoint/2010/main" val="8971214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4451947" y="450079"/>
            <a:ext cx="2708706" cy="861420"/>
          </a:xfrm>
        </p:spPr>
        <p:txBody>
          <a:bodyPr>
            <a:normAutofit/>
          </a:bodyPr>
          <a:lstStyle/>
          <a:p>
            <a:r>
              <a:rPr lang="es-MX" sz="3600" b="1" dirty="0" smtClean="0"/>
              <a:t>ALTIMETRO</a:t>
            </a:r>
            <a:endParaRPr lang="es-MX" sz="3600" b="1" dirty="0"/>
          </a:p>
        </p:txBody>
      </p:sp>
      <p:pic>
        <p:nvPicPr>
          <p:cNvPr id="12290" name="Picture 2" descr="Imagen relacion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5123" y="1167282"/>
            <a:ext cx="4390667" cy="4480886"/>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p:cNvPicPr>
            <a:picLocks noChangeAspect="1"/>
          </p:cNvPicPr>
          <p:nvPr/>
        </p:nvPicPr>
        <p:blipFill>
          <a:blip r:embed="rId3"/>
          <a:stretch>
            <a:fillRect/>
          </a:stretch>
        </p:blipFill>
        <p:spPr>
          <a:xfrm>
            <a:off x="5999341" y="1311499"/>
            <a:ext cx="3876675" cy="3114675"/>
          </a:xfrm>
          <a:prstGeom prst="rect">
            <a:avLst/>
          </a:prstGeom>
        </p:spPr>
      </p:pic>
    </p:spTree>
    <p:extLst>
      <p:ext uri="{BB962C8B-B14F-4D97-AF65-F5344CB8AC3E}">
        <p14:creationId xmlns:p14="http://schemas.microsoft.com/office/powerpoint/2010/main" val="33791297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la de reuniones Ion">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67</TotalTime>
  <Words>680</Words>
  <Application>Microsoft Office PowerPoint</Application>
  <PresentationFormat>Panorámica</PresentationFormat>
  <Paragraphs>47</Paragraphs>
  <Slides>15</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15</vt:i4>
      </vt:variant>
    </vt:vector>
  </HeadingPairs>
  <TitlesOfParts>
    <vt:vector size="20" baseType="lpstr">
      <vt:lpstr>Arial</vt:lpstr>
      <vt:lpstr>Century Gothic</vt:lpstr>
      <vt:lpstr>Verdana</vt:lpstr>
      <vt:lpstr>Wingdings 3</vt:lpstr>
      <vt:lpstr>Sala de reuniones Ion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Dell14</dc:creator>
  <cp:lastModifiedBy>Dell14</cp:lastModifiedBy>
  <cp:revision>8</cp:revision>
  <dcterms:created xsi:type="dcterms:W3CDTF">2017-09-13T06:27:12Z</dcterms:created>
  <dcterms:modified xsi:type="dcterms:W3CDTF">2017-09-13T13:46:02Z</dcterms:modified>
</cp:coreProperties>
</file>