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4"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60" d="100"/>
          <a:sy n="60" d="100"/>
        </p:scale>
        <p:origin x="1140" y="3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9/11/2017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9/11/2017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9/11/2017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9/11/2017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2A54C80-263E-416B-A8E0-580EDEADCBDC}" type="datetimeFigureOut">
              <a:rPr lang="en-US" dirty="0"/>
              <a:t>9/11/2017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9/11/2017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9/11/2017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9/11/2017</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4.bp.blogspot.com/_k2Z7dd4YMck/Sgz8f5JyfhI/AAAAAAAAADI/-n_t940VlfA/s320/color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7790" y="1133760"/>
            <a:ext cx="7146546" cy="5026407"/>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p:cNvSpPr txBox="1"/>
          <p:nvPr/>
        </p:nvSpPr>
        <p:spPr>
          <a:xfrm>
            <a:off x="2833352" y="115910"/>
            <a:ext cx="6684136" cy="523220"/>
          </a:xfrm>
          <a:prstGeom prst="rect">
            <a:avLst/>
          </a:prstGeom>
          <a:noFill/>
        </p:spPr>
        <p:txBody>
          <a:bodyPr wrap="square" rtlCol="0">
            <a:spAutoFit/>
          </a:bodyPr>
          <a:lstStyle/>
          <a:p>
            <a:pPr algn="ctr"/>
            <a:r>
              <a:rPr lang="es-MX" sz="2800" dirty="0" smtClean="0"/>
              <a:t>INSTRUMENTOS BASICOS DE VUELO</a:t>
            </a:r>
            <a:endParaRPr lang="es-MX" sz="2800" dirty="0"/>
          </a:p>
        </p:txBody>
      </p:sp>
      <p:sp>
        <p:nvSpPr>
          <p:cNvPr id="6" name="CuadroTexto 5"/>
          <p:cNvSpPr txBox="1"/>
          <p:nvPr/>
        </p:nvSpPr>
        <p:spPr>
          <a:xfrm>
            <a:off x="6867942" y="872150"/>
            <a:ext cx="6684136" cy="523220"/>
          </a:xfrm>
          <a:prstGeom prst="rect">
            <a:avLst/>
          </a:prstGeom>
          <a:noFill/>
        </p:spPr>
        <p:txBody>
          <a:bodyPr wrap="square" rtlCol="0">
            <a:spAutoFit/>
          </a:bodyPr>
          <a:lstStyle/>
          <a:p>
            <a:pPr algn="ctr"/>
            <a:r>
              <a:rPr lang="es-MX" sz="2800" dirty="0" smtClean="0"/>
              <a:t>ANEMOMETRO </a:t>
            </a:r>
            <a:endParaRPr lang="es-MX" sz="2800" dirty="0"/>
          </a:p>
        </p:txBody>
      </p:sp>
    </p:spTree>
    <p:extLst>
      <p:ext uri="{BB962C8B-B14F-4D97-AF65-F5344CB8AC3E}">
        <p14:creationId xmlns:p14="http://schemas.microsoft.com/office/powerpoint/2010/main" val="639286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4.bp.blogspot.com/_k2Z7dd4YMck/Sgz8f5JyfhI/AAAAAAAAADI/-n_t940VlfA/s320/color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5910"/>
            <a:ext cx="3142445" cy="2210188"/>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p:cNvSpPr txBox="1"/>
          <p:nvPr/>
        </p:nvSpPr>
        <p:spPr>
          <a:xfrm>
            <a:off x="2833352" y="115910"/>
            <a:ext cx="6684136" cy="523220"/>
          </a:xfrm>
          <a:prstGeom prst="rect">
            <a:avLst/>
          </a:prstGeom>
          <a:noFill/>
        </p:spPr>
        <p:txBody>
          <a:bodyPr wrap="square" rtlCol="0">
            <a:spAutoFit/>
          </a:bodyPr>
          <a:lstStyle/>
          <a:p>
            <a:pPr algn="ctr"/>
            <a:r>
              <a:rPr lang="es-MX" sz="2800" dirty="0" smtClean="0"/>
              <a:t>INSTRUMENTOS BASICOS DE VUELO</a:t>
            </a:r>
            <a:endParaRPr lang="es-MX" sz="2800" dirty="0"/>
          </a:p>
        </p:txBody>
      </p:sp>
      <p:sp>
        <p:nvSpPr>
          <p:cNvPr id="7" name="Rectangle 4"/>
          <p:cNvSpPr>
            <a:spLocks noChangeArrowheads="1"/>
          </p:cNvSpPr>
          <p:nvPr/>
        </p:nvSpPr>
        <p:spPr bwMode="auto">
          <a:xfrm>
            <a:off x="617727" y="2213247"/>
            <a:ext cx="8899761" cy="4196020"/>
          </a:xfrm>
          <a:prstGeom prst="rect">
            <a:avLst/>
          </a:prstGeom>
          <a:noFill/>
          <a:ln>
            <a:no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50000"/>
              </a:lnSpc>
              <a:spcBef>
                <a:spcPct val="0"/>
              </a:spcBef>
              <a:spcAft>
                <a:spcPct val="0"/>
              </a:spcAft>
              <a:buClrTx/>
              <a:buSzTx/>
              <a:buFontTx/>
              <a:buNone/>
              <a:tabLst/>
            </a:pPr>
            <a:r>
              <a:rPr kumimoji="0" lang="es-MX" altLang="es-MX" b="1" i="0" u="none" strike="noStrike" cap="none" normalizeH="0" baseline="0" dirty="0" smtClean="0">
                <a:ln>
                  <a:noFill/>
                </a:ln>
                <a:solidFill>
                  <a:srgbClr val="555544"/>
                </a:solidFill>
                <a:effectLst/>
                <a:cs typeface="Arial" panose="020B0604020202020204" pitchFamily="34" charset="0"/>
              </a:rPr>
              <a:t>El indicador de velocidad aerodinámica o anemómetro es un instrumento que mide la velocidad </a:t>
            </a:r>
            <a:r>
              <a:rPr kumimoji="0" lang="es-MX" altLang="es-MX" b="1" i="1" u="none" strike="noStrike" cap="none" normalizeH="0" baseline="0" dirty="0" smtClean="0">
                <a:ln>
                  <a:noFill/>
                </a:ln>
                <a:solidFill>
                  <a:srgbClr val="555544"/>
                </a:solidFill>
                <a:effectLst/>
                <a:cs typeface="Arial" panose="020B0604020202020204" pitchFamily="34" charset="0"/>
              </a:rPr>
              <a:t>relativa</a:t>
            </a:r>
            <a:r>
              <a:rPr kumimoji="0" lang="es-MX" altLang="es-MX" b="1" i="0" u="none" strike="noStrike" cap="none" normalizeH="0" baseline="0" dirty="0" smtClean="0">
                <a:ln>
                  <a:noFill/>
                </a:ln>
                <a:solidFill>
                  <a:srgbClr val="555544"/>
                </a:solidFill>
                <a:effectLst/>
                <a:cs typeface="Arial" panose="020B0604020202020204" pitchFamily="34" charset="0"/>
              </a:rPr>
              <a:t> del avión con respecto al aire en que se mueve, e indica esta en millas terrestres por hora "</a:t>
            </a:r>
            <a:r>
              <a:rPr kumimoji="0" lang="es-MX" altLang="es-MX" b="1" i="0" u="none" strike="noStrike" cap="none" normalizeH="0" baseline="0" dirty="0" err="1" smtClean="0">
                <a:ln>
                  <a:noFill/>
                </a:ln>
                <a:solidFill>
                  <a:srgbClr val="555544"/>
                </a:solidFill>
                <a:effectLst/>
                <a:cs typeface="Arial" panose="020B0604020202020204" pitchFamily="34" charset="0"/>
              </a:rPr>
              <a:t>m.p.h</a:t>
            </a:r>
            <a:r>
              <a:rPr kumimoji="0" lang="es-MX" altLang="es-MX" b="1" i="0" u="none" strike="noStrike" cap="none" normalizeH="0" baseline="0" dirty="0" smtClean="0">
                <a:ln>
                  <a:noFill/>
                </a:ln>
                <a:solidFill>
                  <a:srgbClr val="555544"/>
                </a:solidFill>
                <a:effectLst/>
                <a:cs typeface="Arial" panose="020B0604020202020204" pitchFamily="34" charset="0"/>
              </a:rPr>
              <a:t>.", nudos "</a:t>
            </a:r>
            <a:r>
              <a:rPr kumimoji="0" lang="es-MX" altLang="es-MX" b="1" i="0" u="none" strike="noStrike" cap="none" normalizeH="0" baseline="0" dirty="0" err="1" smtClean="0">
                <a:ln>
                  <a:noFill/>
                </a:ln>
                <a:solidFill>
                  <a:srgbClr val="555544"/>
                </a:solidFill>
                <a:effectLst/>
                <a:cs typeface="Arial" panose="020B0604020202020204" pitchFamily="34" charset="0"/>
              </a:rPr>
              <a:t>knots</a:t>
            </a:r>
            <a:r>
              <a:rPr kumimoji="0" lang="es-MX" altLang="es-MX" b="1" i="0" u="none" strike="noStrike" cap="none" normalizeH="0" baseline="0" dirty="0" smtClean="0">
                <a:ln>
                  <a:noFill/>
                </a:ln>
                <a:solidFill>
                  <a:srgbClr val="555544"/>
                </a:solidFill>
                <a:effectLst/>
                <a:cs typeface="Arial" panose="020B0604020202020204" pitchFamily="34" charset="0"/>
              </a:rPr>
              <a:t>" (1 nudo=1 milla marítima por hora), o en ambas unidades.</a:t>
            </a:r>
          </a:p>
          <a:p>
            <a:pPr marL="0" marR="0" lvl="0" indent="0" algn="just" defTabSz="914400" rtl="0" eaLnBrk="0" fontAlgn="base" latinLnBrk="0" hangingPunct="0">
              <a:lnSpc>
                <a:spcPct val="150000"/>
              </a:lnSpc>
              <a:spcBef>
                <a:spcPct val="0"/>
              </a:spcBef>
              <a:spcAft>
                <a:spcPct val="0"/>
              </a:spcAft>
              <a:buClrTx/>
              <a:buSzTx/>
              <a:buFontTx/>
              <a:buNone/>
              <a:tabLst/>
            </a:pPr>
            <a:endParaRPr kumimoji="0" lang="es-MX" altLang="es-MX" b="1"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es-MX" altLang="es-MX" b="1" i="0" u="none" strike="noStrike" cap="none" normalizeH="0" baseline="0" dirty="0" smtClean="0">
                <a:ln>
                  <a:noFill/>
                </a:ln>
                <a:solidFill>
                  <a:srgbClr val="555544"/>
                </a:solidFill>
                <a:effectLst/>
                <a:cs typeface="Arial" panose="020B0604020202020204" pitchFamily="34" charset="0"/>
              </a:rPr>
              <a:t>En los manuales de operación no hay casi ninguna maniobra que no refleje una velocidad a mantener, a no sobrepasar, recomendada, etc. además de que la mayoría de los números, críticos y no tan críticos, con los que se pilota un avión se refieren a velocidades: velocidad de pérdida, de rotación, de mejor ascenso, de planeo, de crucero, de máximo alcance, de nunca exceder, </a:t>
            </a:r>
            <a:r>
              <a:rPr kumimoji="0" lang="es-MX" altLang="es-MX" b="1" i="0" u="none" strike="noStrike" cap="none" normalizeH="0" baseline="0" dirty="0" err="1" smtClean="0">
                <a:ln>
                  <a:noFill/>
                </a:ln>
                <a:solidFill>
                  <a:srgbClr val="555544"/>
                </a:solidFill>
                <a:effectLst/>
                <a:cs typeface="Arial" panose="020B0604020202020204" pitchFamily="34" charset="0"/>
              </a:rPr>
              <a:t>etc</a:t>
            </a:r>
            <a:endParaRPr kumimoji="0" lang="es-MX" altLang="es-MX" b="1"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1403644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4.bp.blogspot.com/_k2Z7dd4YMck/Sgz8f5JyfhI/AAAAAAAAADI/-n_t940VlfA/s320/color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94" y="639130"/>
            <a:ext cx="6144126" cy="4321372"/>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p:cNvSpPr txBox="1"/>
          <p:nvPr/>
        </p:nvSpPr>
        <p:spPr>
          <a:xfrm>
            <a:off x="2833352" y="115910"/>
            <a:ext cx="6684136" cy="523220"/>
          </a:xfrm>
          <a:prstGeom prst="rect">
            <a:avLst/>
          </a:prstGeom>
          <a:noFill/>
        </p:spPr>
        <p:txBody>
          <a:bodyPr wrap="square" rtlCol="0">
            <a:spAutoFit/>
          </a:bodyPr>
          <a:lstStyle/>
          <a:p>
            <a:pPr algn="ctr"/>
            <a:r>
              <a:rPr lang="es-MX" sz="2800" dirty="0" smtClean="0"/>
              <a:t>INSTRUMENTOS BASICOS DE VUELO</a:t>
            </a:r>
            <a:endParaRPr lang="es-MX" sz="2800" dirty="0"/>
          </a:p>
        </p:txBody>
      </p:sp>
      <p:pic>
        <p:nvPicPr>
          <p:cNvPr id="5122" name="Picture 2" descr="http://4.bp.blogspot.com/_k2Z7dd4YMck/Sgz9JCE9wuI/AAAAAAAAADQ/DI_aMv9N_v0/s320/colores...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4946" y="3500615"/>
            <a:ext cx="6497053" cy="36300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4357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4.bp.blogspot.com/_k2Z7dd4YMck/Sgz8f5JyfhI/AAAAAAAAADI/-n_t940VlfA/s320/color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5910"/>
            <a:ext cx="3142445" cy="2210188"/>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p:cNvSpPr txBox="1"/>
          <p:nvPr/>
        </p:nvSpPr>
        <p:spPr>
          <a:xfrm>
            <a:off x="2833352" y="115910"/>
            <a:ext cx="6684136" cy="523220"/>
          </a:xfrm>
          <a:prstGeom prst="rect">
            <a:avLst/>
          </a:prstGeom>
          <a:noFill/>
        </p:spPr>
        <p:txBody>
          <a:bodyPr wrap="square" rtlCol="0">
            <a:spAutoFit/>
          </a:bodyPr>
          <a:lstStyle/>
          <a:p>
            <a:pPr algn="ctr"/>
            <a:r>
              <a:rPr lang="es-MX" sz="2800" dirty="0" smtClean="0"/>
              <a:t>INSTRUMENTOS BASICOS DE VUELO</a:t>
            </a:r>
            <a:endParaRPr lang="es-MX" sz="2800" dirty="0"/>
          </a:p>
        </p:txBody>
      </p:sp>
      <p:sp>
        <p:nvSpPr>
          <p:cNvPr id="7" name="Rectangle 4"/>
          <p:cNvSpPr>
            <a:spLocks noChangeArrowheads="1"/>
          </p:cNvSpPr>
          <p:nvPr/>
        </p:nvSpPr>
        <p:spPr bwMode="auto">
          <a:xfrm>
            <a:off x="617727" y="2022338"/>
            <a:ext cx="8899761" cy="5027017"/>
          </a:xfrm>
          <a:prstGeom prst="rect">
            <a:avLst/>
          </a:prstGeom>
          <a:noFill/>
          <a:ln>
            <a:no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just">
              <a:lnSpc>
                <a:spcPct val="150000"/>
              </a:lnSpc>
            </a:pPr>
            <a:r>
              <a:rPr lang="es-MX" b="1" dirty="0"/>
              <a:t>Principios de operación.</a:t>
            </a:r>
            <a:endParaRPr lang="es-MX" dirty="0"/>
          </a:p>
          <a:p>
            <a:pPr algn="just">
              <a:lnSpc>
                <a:spcPct val="150000"/>
              </a:lnSpc>
            </a:pPr>
            <a:r>
              <a:rPr lang="es-MX" dirty="0"/>
              <a:t>El indicador de velocidad es en realidad y básicamente un medidor de diferencias de presión, que transforma esa presión diferencial en unidades de velocidad. La diferencia entre la presión total proporcionada por el tubo de </a:t>
            </a:r>
            <a:r>
              <a:rPr lang="es-MX" dirty="0" err="1"/>
              <a:t>pitot</a:t>
            </a:r>
            <a:r>
              <a:rPr lang="es-MX" dirty="0"/>
              <a:t> y la presión estática dada por las </a:t>
            </a:r>
            <a:r>
              <a:rPr lang="es-MX" u="sng" dirty="0"/>
              <a:t>tomas </a:t>
            </a:r>
            <a:r>
              <a:rPr lang="es-MX" u="sng" dirty="0" err="1"/>
              <a:t>estaticas</a:t>
            </a:r>
            <a:r>
              <a:rPr lang="es-MX" dirty="0"/>
              <a:t>, es la presión dinámica que es proporcional a 1/2dv² y que adecuadamente convertida a unidades de velocidad es la que muestra el anemómetro.</a:t>
            </a:r>
          </a:p>
          <a:p>
            <a:pPr algn="just">
              <a:lnSpc>
                <a:spcPct val="150000"/>
              </a:lnSpc>
            </a:pPr>
            <a:r>
              <a:rPr lang="es-MX" dirty="0"/>
              <a:t>El indicador de velocidad proporciona una medida de la presión aerodinámica (1/2dv²) de una manera conceptual fácil de entender (en forma de velocidad) y además una primera aproximación de la velocidad de desplazamiento del aeroplano sobre la superficie</a:t>
            </a:r>
          </a:p>
          <a:p>
            <a:pPr marL="0" marR="0" lvl="0" indent="0" algn="just" defTabSz="914400" rtl="0" eaLnBrk="0" fontAlgn="base" latinLnBrk="0" hangingPunct="0">
              <a:lnSpc>
                <a:spcPct val="150000"/>
              </a:lnSpc>
              <a:spcBef>
                <a:spcPct val="0"/>
              </a:spcBef>
              <a:spcAft>
                <a:spcPct val="0"/>
              </a:spcAft>
              <a:buClrTx/>
              <a:buSzTx/>
              <a:buFontTx/>
              <a:buNone/>
              <a:tabLst/>
            </a:pPr>
            <a:endParaRPr kumimoji="0" lang="es-MX" altLang="es-MX" b="0"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2957516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40632" y="1218668"/>
            <a:ext cx="9111916" cy="5509200"/>
          </a:xfrm>
          <a:prstGeom prst="rect">
            <a:avLst/>
          </a:prstGeom>
        </p:spPr>
        <p:txBody>
          <a:bodyPr wrap="square">
            <a:spAutoFit/>
          </a:bodyPr>
          <a:lstStyle/>
          <a:p>
            <a:pPr algn="just"/>
            <a:r>
              <a:rPr lang="es-MX" sz="1600" b="1" dirty="0">
                <a:solidFill>
                  <a:srgbClr val="555544"/>
                </a:solidFill>
                <a:latin typeface="arial" panose="020B0604020202020204" pitchFamily="34" charset="0"/>
              </a:rPr>
              <a:t>Arco </a:t>
            </a:r>
            <a:r>
              <a:rPr lang="es-MX" sz="1600" b="1" dirty="0">
                <a:solidFill>
                  <a:srgbClr val="000000"/>
                </a:solidFill>
                <a:latin typeface="arial" panose="020B0604020202020204" pitchFamily="34" charset="0"/>
              </a:rPr>
              <a:t>blanco</a:t>
            </a:r>
            <a:r>
              <a:rPr lang="es-MX" sz="1600" dirty="0">
                <a:solidFill>
                  <a:srgbClr val="555544"/>
                </a:solidFill>
                <a:latin typeface="arial" panose="020B0604020202020204" pitchFamily="34" charset="0"/>
              </a:rPr>
              <a:t> - Velocidades de operación con </a:t>
            </a:r>
            <a:r>
              <a:rPr lang="es-MX" sz="1600" dirty="0" err="1">
                <a:solidFill>
                  <a:srgbClr val="555544"/>
                </a:solidFill>
                <a:latin typeface="arial" panose="020B0604020202020204" pitchFamily="34" charset="0"/>
              </a:rPr>
              <a:t>flaps</a:t>
            </a:r>
            <a:r>
              <a:rPr lang="es-MX" sz="1600" dirty="0">
                <a:solidFill>
                  <a:srgbClr val="555544"/>
                </a:solidFill>
                <a:latin typeface="arial" panose="020B0604020202020204" pitchFamily="34" charset="0"/>
              </a:rPr>
              <a:t> extendidos, o velocidades a las cuales se pueden extender los </a:t>
            </a:r>
            <a:r>
              <a:rPr lang="es-MX" sz="1600" dirty="0" err="1">
                <a:solidFill>
                  <a:srgbClr val="555544"/>
                </a:solidFill>
                <a:latin typeface="arial" panose="020B0604020202020204" pitchFamily="34" charset="0"/>
              </a:rPr>
              <a:t>flaps</a:t>
            </a:r>
            <a:r>
              <a:rPr lang="es-MX" sz="1600" dirty="0">
                <a:solidFill>
                  <a:srgbClr val="555544"/>
                </a:solidFill>
                <a:latin typeface="arial" panose="020B0604020202020204" pitchFamily="34" charset="0"/>
              </a:rPr>
              <a:t> sin sufrir daños estructurales. El extremo inferior de este arco corresponde a la velocidad de pérdida con los </a:t>
            </a:r>
            <a:r>
              <a:rPr lang="es-MX" sz="1600" dirty="0" err="1">
                <a:solidFill>
                  <a:srgbClr val="555544"/>
                </a:solidFill>
                <a:latin typeface="arial" panose="020B0604020202020204" pitchFamily="34" charset="0"/>
              </a:rPr>
              <a:t>flaps</a:t>
            </a:r>
            <a:r>
              <a:rPr lang="es-MX" sz="1600" dirty="0">
                <a:solidFill>
                  <a:srgbClr val="555544"/>
                </a:solidFill>
                <a:latin typeface="arial" panose="020B0604020202020204" pitchFamily="34" charset="0"/>
              </a:rPr>
              <a:t> totalmente extendidos, peso máximo, motor al ralentí y tren de aterrizaje abajo (V</a:t>
            </a:r>
            <a:r>
              <a:rPr lang="es-MX" sz="1600" baseline="-25000" dirty="0">
                <a:solidFill>
                  <a:srgbClr val="555544"/>
                </a:solidFill>
                <a:latin typeface="arial" panose="020B0604020202020204" pitchFamily="34" charset="0"/>
              </a:rPr>
              <a:t>S0</a:t>
            </a:r>
            <a:r>
              <a:rPr lang="es-MX" sz="1600" dirty="0">
                <a:solidFill>
                  <a:srgbClr val="555544"/>
                </a:solidFill>
                <a:latin typeface="arial" panose="020B0604020202020204" pitchFamily="34" charset="0"/>
              </a:rPr>
              <a:t>). El extremo superior indica la velocidad límite de extensión de los </a:t>
            </a:r>
            <a:r>
              <a:rPr lang="es-MX" sz="1600" dirty="0" err="1">
                <a:solidFill>
                  <a:srgbClr val="555544"/>
                </a:solidFill>
                <a:latin typeface="arial" panose="020B0604020202020204" pitchFamily="34" charset="0"/>
              </a:rPr>
              <a:t>flaps</a:t>
            </a:r>
            <a:r>
              <a:rPr lang="es-MX" sz="1600" dirty="0">
                <a:solidFill>
                  <a:srgbClr val="555544"/>
                </a:solidFill>
                <a:latin typeface="arial" panose="020B0604020202020204" pitchFamily="34" charset="0"/>
              </a:rPr>
              <a:t> (V</a:t>
            </a:r>
            <a:r>
              <a:rPr lang="es-MX" sz="1600" baseline="-25000" dirty="0">
                <a:solidFill>
                  <a:srgbClr val="555544"/>
                </a:solidFill>
                <a:latin typeface="arial" panose="020B0604020202020204" pitchFamily="34" charset="0"/>
              </a:rPr>
              <a:t>FE</a:t>
            </a:r>
            <a:r>
              <a:rPr lang="es-MX" sz="1600" dirty="0">
                <a:solidFill>
                  <a:srgbClr val="555544"/>
                </a:solidFill>
                <a:latin typeface="arial" panose="020B0604020202020204" pitchFamily="34" charset="0"/>
              </a:rPr>
              <a:t>). Los </a:t>
            </a:r>
            <a:r>
              <a:rPr lang="es-MX" sz="1600" dirty="0" err="1">
                <a:solidFill>
                  <a:srgbClr val="555544"/>
                </a:solidFill>
                <a:latin typeface="arial" panose="020B0604020202020204" pitchFamily="34" charset="0"/>
              </a:rPr>
              <a:t>flaps</a:t>
            </a:r>
            <a:r>
              <a:rPr lang="es-MX" sz="1600" dirty="0">
                <a:solidFill>
                  <a:srgbClr val="555544"/>
                </a:solidFill>
                <a:latin typeface="arial" panose="020B0604020202020204" pitchFamily="34" charset="0"/>
              </a:rPr>
              <a:t> deben </a:t>
            </a:r>
            <a:r>
              <a:rPr lang="es-MX" sz="1600" dirty="0" err="1">
                <a:solidFill>
                  <a:srgbClr val="555544"/>
                </a:solidFill>
                <a:latin typeface="arial" panose="020B0604020202020204" pitchFamily="34" charset="0"/>
              </a:rPr>
              <a:t>deflectarse</a:t>
            </a:r>
            <a:r>
              <a:rPr lang="es-MX" sz="1600" dirty="0">
                <a:solidFill>
                  <a:srgbClr val="555544"/>
                </a:solidFill>
                <a:latin typeface="arial" panose="020B0604020202020204" pitchFamily="34" charset="0"/>
              </a:rPr>
              <a:t> </a:t>
            </a:r>
            <a:r>
              <a:rPr lang="es-MX" sz="1600" b="1" dirty="0">
                <a:solidFill>
                  <a:srgbClr val="555544"/>
                </a:solidFill>
                <a:latin typeface="arial" panose="020B0604020202020204" pitchFamily="34" charset="0"/>
              </a:rPr>
              <a:t>únicamente</a:t>
            </a:r>
            <a:r>
              <a:rPr lang="es-MX" sz="1600" dirty="0">
                <a:solidFill>
                  <a:srgbClr val="555544"/>
                </a:solidFill>
                <a:latin typeface="arial" panose="020B0604020202020204" pitchFamily="34" charset="0"/>
              </a:rPr>
              <a:t> en el rango de velocidades del arco blanco. Las velocidades de aproximación y aterrizaje suelen estar comprendidas en el rango del arco blanco</a:t>
            </a:r>
            <a:r>
              <a:rPr lang="es-MX" sz="1600" dirty="0" smtClean="0">
                <a:solidFill>
                  <a:srgbClr val="555544"/>
                </a:solidFill>
                <a:latin typeface="arial" panose="020B0604020202020204" pitchFamily="34" charset="0"/>
              </a:rPr>
              <a:t>.</a:t>
            </a:r>
          </a:p>
          <a:p>
            <a:pPr algn="just"/>
            <a:r>
              <a:rPr lang="es-MX" sz="1600" dirty="0">
                <a:solidFill>
                  <a:srgbClr val="555544"/>
                </a:solidFill>
                <a:latin typeface="arial" panose="020B0604020202020204" pitchFamily="34" charset="0"/>
              </a:rPr>
              <a:t/>
            </a:r>
            <a:br>
              <a:rPr lang="es-MX" sz="1600" dirty="0">
                <a:solidFill>
                  <a:srgbClr val="555544"/>
                </a:solidFill>
                <a:latin typeface="arial" panose="020B0604020202020204" pitchFamily="34" charset="0"/>
              </a:rPr>
            </a:br>
            <a:r>
              <a:rPr lang="es-MX" sz="1600" b="1" dirty="0" smtClean="0">
                <a:solidFill>
                  <a:srgbClr val="555544"/>
                </a:solidFill>
                <a:latin typeface="arial" panose="020B0604020202020204" pitchFamily="34" charset="0"/>
              </a:rPr>
              <a:t>Arco </a:t>
            </a:r>
            <a:r>
              <a:rPr lang="es-MX" sz="1600" b="1" dirty="0">
                <a:solidFill>
                  <a:srgbClr val="555544"/>
                </a:solidFill>
                <a:latin typeface="arial" panose="020B0604020202020204" pitchFamily="34" charset="0"/>
              </a:rPr>
              <a:t>verde</a:t>
            </a:r>
            <a:r>
              <a:rPr lang="es-MX" sz="1600" dirty="0">
                <a:solidFill>
                  <a:srgbClr val="555544"/>
                </a:solidFill>
                <a:latin typeface="arial" panose="020B0604020202020204" pitchFamily="34" charset="0"/>
              </a:rPr>
              <a:t> - Velocidades de operación normal del avión, la mayoría del tiempo de vuelo ocurre en este rango. El extremo inferior corresponde a la velocidad de pérdida con el avión limpio (</a:t>
            </a:r>
            <a:r>
              <a:rPr lang="es-MX" sz="1600" dirty="0" err="1">
                <a:solidFill>
                  <a:srgbClr val="555544"/>
                </a:solidFill>
                <a:latin typeface="arial" panose="020B0604020202020204" pitchFamily="34" charset="0"/>
              </a:rPr>
              <a:t>flaps</a:t>
            </a:r>
            <a:r>
              <a:rPr lang="es-MX" sz="1600" dirty="0">
                <a:solidFill>
                  <a:srgbClr val="555544"/>
                </a:solidFill>
                <a:latin typeface="arial" panose="020B0604020202020204" pitchFamily="34" charset="0"/>
              </a:rPr>
              <a:t> arriba), peso máximo, motor al ralentí y tren de aterrizaje abajo (V</a:t>
            </a:r>
            <a:r>
              <a:rPr lang="es-MX" sz="1600" baseline="-25000" dirty="0">
                <a:solidFill>
                  <a:srgbClr val="555544"/>
                </a:solidFill>
                <a:latin typeface="arial" panose="020B0604020202020204" pitchFamily="34" charset="0"/>
              </a:rPr>
              <a:t>S1</a:t>
            </a:r>
            <a:r>
              <a:rPr lang="es-MX" sz="1600" dirty="0">
                <a:solidFill>
                  <a:srgbClr val="555544"/>
                </a:solidFill>
                <a:latin typeface="arial" panose="020B0604020202020204" pitchFamily="34" charset="0"/>
              </a:rPr>
              <a:t>). El extremo superior marca el límite de la velocidad normal de operación (V</a:t>
            </a:r>
            <a:r>
              <a:rPr lang="es-MX" sz="1600" baseline="-25000" dirty="0">
                <a:solidFill>
                  <a:srgbClr val="555544"/>
                </a:solidFill>
                <a:latin typeface="arial" panose="020B0604020202020204" pitchFamily="34" charset="0"/>
              </a:rPr>
              <a:t>NO</a:t>
            </a:r>
            <a:r>
              <a:rPr lang="es-MX" sz="1600" dirty="0">
                <a:solidFill>
                  <a:srgbClr val="555544"/>
                </a:solidFill>
                <a:latin typeface="arial" panose="020B0604020202020204" pitchFamily="34" charset="0"/>
              </a:rPr>
              <a:t>), límite que no debe ser excedido salvo en aire no turbulento, y en ese caso además con mucha precaución. En este rango de velocidades el avión no tendrá problemas estructurales en caso de turbulencias moderadas.</a:t>
            </a:r>
          </a:p>
          <a:p>
            <a:pPr algn="just"/>
            <a:endParaRPr lang="es-MX" sz="1600" b="1" dirty="0" smtClean="0">
              <a:solidFill>
                <a:srgbClr val="555544"/>
              </a:solidFill>
              <a:latin typeface="arial" panose="020B0604020202020204" pitchFamily="34" charset="0"/>
            </a:endParaRPr>
          </a:p>
          <a:p>
            <a:pPr algn="just"/>
            <a:r>
              <a:rPr lang="es-MX" sz="1600" b="1" dirty="0" smtClean="0">
                <a:solidFill>
                  <a:srgbClr val="555544"/>
                </a:solidFill>
                <a:latin typeface="arial" panose="020B0604020202020204" pitchFamily="34" charset="0"/>
              </a:rPr>
              <a:t>Arco </a:t>
            </a:r>
            <a:r>
              <a:rPr lang="es-MX" sz="1600" b="1" dirty="0">
                <a:solidFill>
                  <a:srgbClr val="555544"/>
                </a:solidFill>
                <a:latin typeface="arial" panose="020B0604020202020204" pitchFamily="34" charset="0"/>
              </a:rPr>
              <a:t>amarillo</a:t>
            </a:r>
            <a:r>
              <a:rPr lang="es-MX" sz="1600" dirty="0">
                <a:solidFill>
                  <a:srgbClr val="555544"/>
                </a:solidFill>
                <a:latin typeface="arial" panose="020B0604020202020204" pitchFamily="34" charset="0"/>
              </a:rPr>
              <a:t> - Margen de precaución. En este rango de velocidades solo se puede volar en aire no turbulento y aún así no deben realizarse maniobras bruscas que podrían dañar el avión.</a:t>
            </a:r>
          </a:p>
          <a:p>
            <a:pPr algn="just"/>
            <a:endParaRPr lang="es-MX" sz="1600" b="1" dirty="0" smtClean="0">
              <a:solidFill>
                <a:srgbClr val="555544"/>
              </a:solidFill>
              <a:latin typeface="arial" panose="020B0604020202020204" pitchFamily="34" charset="0"/>
            </a:endParaRPr>
          </a:p>
          <a:p>
            <a:pPr algn="just"/>
            <a:r>
              <a:rPr lang="es-MX" sz="1600" b="1" dirty="0" smtClean="0">
                <a:solidFill>
                  <a:srgbClr val="555544"/>
                </a:solidFill>
                <a:latin typeface="arial" panose="020B0604020202020204" pitchFamily="34" charset="0"/>
              </a:rPr>
              <a:t>Línea </a:t>
            </a:r>
            <a:r>
              <a:rPr lang="es-MX" sz="1600" b="1" dirty="0">
                <a:solidFill>
                  <a:srgbClr val="555544"/>
                </a:solidFill>
                <a:latin typeface="arial" panose="020B0604020202020204" pitchFamily="34" charset="0"/>
              </a:rPr>
              <a:t>roja</a:t>
            </a:r>
            <a:r>
              <a:rPr lang="es-MX" sz="1600" dirty="0">
                <a:solidFill>
                  <a:srgbClr val="555544"/>
                </a:solidFill>
                <a:latin typeface="arial" panose="020B0604020202020204" pitchFamily="34" charset="0"/>
              </a:rPr>
              <a:t> - Velocidad máxima de vuelo del avión (V</a:t>
            </a:r>
            <a:r>
              <a:rPr lang="es-MX" sz="1600" baseline="-25000" dirty="0">
                <a:solidFill>
                  <a:srgbClr val="555544"/>
                </a:solidFill>
                <a:latin typeface="arial" panose="020B0604020202020204" pitchFamily="34" charset="0"/>
              </a:rPr>
              <a:t>NE</a:t>
            </a:r>
            <a:r>
              <a:rPr lang="es-MX" sz="1600" dirty="0">
                <a:solidFill>
                  <a:srgbClr val="555544"/>
                </a:solidFill>
                <a:latin typeface="arial" panose="020B0604020202020204" pitchFamily="34" charset="0"/>
              </a:rPr>
              <a:t>) o velocidad de nunca exceder. Esta velocidad no debe ser nunca rebasada ni siquiera en aire sin turbulencias so pena de producirle al aeroplano daños estructurales. Este límite viene impuesto por la capacidad de resistencia de las alas, estabilizadores, tren de aterrizaje.</a:t>
            </a:r>
            <a:endParaRPr lang="es-MX" sz="1600" b="0" i="0" dirty="0">
              <a:solidFill>
                <a:srgbClr val="555544"/>
              </a:solidFill>
              <a:effectLst/>
              <a:latin typeface="arial" panose="020B0604020202020204" pitchFamily="34" charset="0"/>
            </a:endParaRPr>
          </a:p>
        </p:txBody>
      </p:sp>
      <p:sp>
        <p:nvSpPr>
          <p:cNvPr id="5" name="CuadroTexto 4"/>
          <p:cNvSpPr txBox="1"/>
          <p:nvPr/>
        </p:nvSpPr>
        <p:spPr>
          <a:xfrm>
            <a:off x="2833352" y="115910"/>
            <a:ext cx="6684136" cy="523220"/>
          </a:xfrm>
          <a:prstGeom prst="rect">
            <a:avLst/>
          </a:prstGeom>
          <a:noFill/>
        </p:spPr>
        <p:txBody>
          <a:bodyPr wrap="square" rtlCol="0">
            <a:spAutoFit/>
          </a:bodyPr>
          <a:lstStyle/>
          <a:p>
            <a:pPr algn="ctr"/>
            <a:r>
              <a:rPr lang="es-MX" sz="2800" dirty="0" smtClean="0"/>
              <a:t>INSTRUMENTOS BASICOS DE VUELO</a:t>
            </a:r>
            <a:endParaRPr lang="es-MX" sz="2800" dirty="0"/>
          </a:p>
        </p:txBody>
      </p:sp>
      <p:pic>
        <p:nvPicPr>
          <p:cNvPr id="6" name="Picture 2" descr="http://4.bp.blogspot.com/_k2Z7dd4YMck/Sgz8f5JyfhI/AAAAAAAAADI/-n_t940VlfA/s320/color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52548" y="-16574"/>
            <a:ext cx="3142445" cy="2210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8729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833352" y="115910"/>
            <a:ext cx="6684136" cy="523220"/>
          </a:xfrm>
          <a:prstGeom prst="rect">
            <a:avLst/>
          </a:prstGeom>
          <a:noFill/>
        </p:spPr>
        <p:txBody>
          <a:bodyPr wrap="square" rtlCol="0">
            <a:spAutoFit/>
          </a:bodyPr>
          <a:lstStyle/>
          <a:p>
            <a:pPr algn="ctr"/>
            <a:r>
              <a:rPr lang="es-MX" sz="2800" dirty="0" smtClean="0"/>
              <a:t>INSTRUMENTOS BASICOS DE VUELO</a:t>
            </a:r>
            <a:endParaRPr lang="es-MX" sz="2800" dirty="0"/>
          </a:p>
        </p:txBody>
      </p:sp>
      <p:pic>
        <p:nvPicPr>
          <p:cNvPr id="6146" name="Picture 2" descr="Resultado de imagen para ias aircraf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313" y="791828"/>
            <a:ext cx="7384214" cy="56388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9401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833352" y="115910"/>
            <a:ext cx="6684136" cy="523220"/>
          </a:xfrm>
          <a:prstGeom prst="rect">
            <a:avLst/>
          </a:prstGeom>
          <a:noFill/>
        </p:spPr>
        <p:txBody>
          <a:bodyPr wrap="square" rtlCol="0">
            <a:spAutoFit/>
          </a:bodyPr>
          <a:lstStyle/>
          <a:p>
            <a:pPr algn="ctr"/>
            <a:r>
              <a:rPr lang="es-MX" sz="2800" dirty="0" smtClean="0"/>
              <a:t>INSTRUMENTOS BASICOS DE VUELO</a:t>
            </a:r>
            <a:endParaRPr lang="es-MX" sz="2800" dirty="0"/>
          </a:p>
        </p:txBody>
      </p:sp>
      <p:pic>
        <p:nvPicPr>
          <p:cNvPr id="6148" name="Picture 4" descr="Resultado de imagen para ias aircraf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8193" y="639130"/>
            <a:ext cx="8234454" cy="6175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46884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720516" y="1443790"/>
            <a:ext cx="8626480" cy="4885071"/>
          </a:xfrm>
          <a:prstGeom prst="rect">
            <a:avLst/>
          </a:prstGeom>
        </p:spPr>
      </p:pic>
      <p:sp>
        <p:nvSpPr>
          <p:cNvPr id="8" name="Título 1"/>
          <p:cNvSpPr>
            <a:spLocks noGrp="1"/>
          </p:cNvSpPr>
          <p:nvPr>
            <p:ph type="title"/>
          </p:nvPr>
        </p:nvSpPr>
        <p:spPr>
          <a:xfrm rot="19836242">
            <a:off x="-31109" y="414064"/>
            <a:ext cx="2466919" cy="770021"/>
          </a:xfrm>
        </p:spPr>
        <p:txBody>
          <a:bodyPr>
            <a:normAutofit/>
          </a:bodyPr>
          <a:lstStyle/>
          <a:p>
            <a:r>
              <a:rPr lang="es-MX" sz="4000" dirty="0" smtClean="0"/>
              <a:t>B734 IAS</a:t>
            </a:r>
            <a:endParaRPr lang="es-MX" sz="4000" dirty="0"/>
          </a:p>
        </p:txBody>
      </p:sp>
    </p:spTree>
    <p:extLst>
      <p:ext uri="{BB962C8B-B14F-4D97-AF65-F5344CB8AC3E}">
        <p14:creationId xmlns:p14="http://schemas.microsoft.com/office/powerpoint/2010/main" val="3957218839"/>
      </p:ext>
    </p:extLst>
  </p:cSld>
  <p:clrMapOvr>
    <a:masterClrMapping/>
  </p:clrMapOvr>
</p:sld>
</file>

<file path=ppt/theme/theme1.xml><?xml version="1.0" encoding="utf-8"?>
<a:theme xmlns:a="http://schemas.openxmlformats.org/drawingml/2006/main" name="Faceta">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34</TotalTime>
  <Words>95</Words>
  <Application>Microsoft Office PowerPoint</Application>
  <PresentationFormat>Panorámica</PresentationFormat>
  <Paragraphs>21</Paragraphs>
  <Slides>8</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8</vt:i4>
      </vt:variant>
    </vt:vector>
  </HeadingPairs>
  <TitlesOfParts>
    <vt:vector size="13" baseType="lpstr">
      <vt:lpstr>Arial</vt:lpstr>
      <vt:lpstr>Arial</vt:lpstr>
      <vt:lpstr>Trebuchet MS</vt:lpstr>
      <vt:lpstr>Wingdings 3</vt:lpstr>
      <vt:lpstr>Faceta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B734 IAS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Dell14</dc:creator>
  <cp:lastModifiedBy>Dell14</cp:lastModifiedBy>
  <cp:revision>4</cp:revision>
  <dcterms:created xsi:type="dcterms:W3CDTF">2017-09-12T05:33:24Z</dcterms:created>
  <dcterms:modified xsi:type="dcterms:W3CDTF">2017-09-12T06:07:57Z</dcterms:modified>
</cp:coreProperties>
</file>