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ualvuelo.com/INS/INS22.html#221_Tom_esta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HsWWHODfjc" TargetMode="External"/><Relationship Id="rId2" Type="http://schemas.openxmlformats.org/officeDocument/2006/relationships/hyperlink" Target="https://www.youtube.com/watch?v=ZYXNSWuLlTQ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QGV0cXiVkVg" TargetMode="External"/><Relationship Id="rId4" Type="http://schemas.openxmlformats.org/officeDocument/2006/relationships/hyperlink" Target="https://www.youtube.com/watch?v=1eVzGIAU8G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056" y="1016291"/>
            <a:ext cx="4171950" cy="41814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859459" y="289131"/>
            <a:ext cx="6679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VARIOMETRO/VERTICAL SPEED INDICATOR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378168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124" y="1319441"/>
            <a:ext cx="2356834" cy="236221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919873" y="211858"/>
            <a:ext cx="4871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VARIOMETRO/VERTICAL SPEED</a:t>
            </a:r>
            <a:endParaRPr lang="es-MX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259576" y="803479"/>
            <a:ext cx="9154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dirty="0">
                <a:latin typeface="Verdana" panose="020B0604030504040204" pitchFamily="34" charset="0"/>
              </a:rPr>
              <a:t>El </a:t>
            </a:r>
            <a:r>
              <a:rPr lang="es-MX" dirty="0" err="1">
                <a:latin typeface="Verdana" panose="020B0604030504040204" pitchFamily="34" charset="0"/>
              </a:rPr>
              <a:t>variómetro</a:t>
            </a:r>
            <a:r>
              <a:rPr lang="es-MX" dirty="0">
                <a:latin typeface="Verdana" panose="020B0604030504040204" pitchFamily="34" charset="0"/>
              </a:rPr>
              <a:t> o indicador de velocidad vertical muestra al piloto dos cosas</a:t>
            </a:r>
            <a:r>
              <a:rPr lang="es-MX" dirty="0" smtClean="0">
                <a:latin typeface="Verdana" panose="020B060403050404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s-MX" dirty="0" smtClean="0">
                <a:latin typeface="Verdana" panose="020B0604030504040204" pitchFamily="34" charset="0"/>
              </a:rPr>
              <a:t> </a:t>
            </a:r>
            <a:r>
              <a:rPr lang="es-MX" dirty="0">
                <a:latin typeface="Verdana" panose="020B0604030504040204" pitchFamily="34" charset="0"/>
              </a:rPr>
              <a:t>a) si el avión está ascendiendo, descendiendo, o vuela nivelado; </a:t>
            </a:r>
            <a:endParaRPr lang="es-MX" dirty="0" smtClean="0"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dirty="0" smtClean="0">
                <a:latin typeface="Verdana" panose="020B0604030504040204" pitchFamily="34" charset="0"/>
              </a:rPr>
              <a:t>b</a:t>
            </a:r>
            <a:r>
              <a:rPr lang="es-MX" dirty="0">
                <a:latin typeface="Verdana" panose="020B0604030504040204" pitchFamily="34" charset="0"/>
              </a:rPr>
              <a:t>) la velocidad vertical o régimen, en pies por minuto (</a:t>
            </a:r>
            <a:r>
              <a:rPr lang="es-MX" dirty="0" err="1">
                <a:latin typeface="Verdana" panose="020B0604030504040204" pitchFamily="34" charset="0"/>
              </a:rPr>
              <a:t>f.p.m</a:t>
            </a:r>
            <a:r>
              <a:rPr lang="es-MX" dirty="0">
                <a:latin typeface="Verdana" panose="020B0604030504040204" pitchFamily="34" charset="0"/>
              </a:rPr>
              <a:t>), del ascenso o descenso. </a:t>
            </a:r>
            <a:endParaRPr lang="es-MX" dirty="0" smtClean="0"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dirty="0" smtClean="0">
                <a:latin typeface="Verdana" panose="020B0604030504040204" pitchFamily="34" charset="0"/>
              </a:rPr>
              <a:t>Este </a:t>
            </a:r>
            <a:r>
              <a:rPr lang="es-MX" dirty="0">
                <a:latin typeface="Verdana" panose="020B0604030504040204" pitchFamily="34" charset="0"/>
              </a:rPr>
              <a:t>instrumento también se denomina abreviadamente VSI (Vertical </a:t>
            </a:r>
            <a:r>
              <a:rPr lang="es-MX" dirty="0" err="1">
                <a:latin typeface="Verdana" panose="020B0604030504040204" pitchFamily="34" charset="0"/>
              </a:rPr>
              <a:t>Speed</a:t>
            </a:r>
            <a:r>
              <a:rPr lang="es-MX" dirty="0">
                <a:latin typeface="Verdana" panose="020B0604030504040204" pitchFamily="34" charset="0"/>
              </a:rPr>
              <a:t> </a:t>
            </a:r>
            <a:r>
              <a:rPr lang="es-MX" dirty="0" err="1">
                <a:latin typeface="Verdana" panose="020B0604030504040204" pitchFamily="34" charset="0"/>
              </a:rPr>
              <a:t>Indicator</a:t>
            </a:r>
            <a:r>
              <a:rPr lang="es-MX" dirty="0">
                <a:latin typeface="Verdana" panose="020B0604030504040204" pitchFamily="34" charset="0"/>
              </a:rPr>
              <a:t>).</a:t>
            </a:r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259576" y="3955473"/>
            <a:ext cx="1165338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Principios </a:t>
            </a:r>
            <a:r>
              <a:rPr lang="es-MX" b="1" dirty="0">
                <a:solidFill>
                  <a:srgbClr val="990000"/>
                </a:solidFill>
                <a:latin typeface="Verdana" panose="020B0604030504040204" pitchFamily="34" charset="0"/>
              </a:rPr>
              <a:t>de operación.</a:t>
            </a:r>
          </a:p>
          <a:p>
            <a:pPr algn="just">
              <a:lnSpc>
                <a:spcPct val="150000"/>
              </a:lnSpc>
            </a:pPr>
            <a:r>
              <a:rPr lang="es-MX" dirty="0" smtClean="0">
                <a:latin typeface="Verdana" panose="020B0604030504040204" pitchFamily="34" charset="0"/>
              </a:rPr>
              <a:t>Es </a:t>
            </a:r>
            <a:r>
              <a:rPr lang="es-MX" dirty="0">
                <a:latin typeface="Verdana" panose="020B0604030504040204" pitchFamily="34" charset="0"/>
              </a:rPr>
              <a:t>similar al del altímetro, está basado en la contracción/expansión de un diafragma o membrana debido a la diferencia de presión entre el interior y el exterior de la misma. Aunque este instrumento funciona por presión diferencial, únicamente necesita recibir la </a:t>
            </a:r>
            <a:r>
              <a:rPr lang="es-MX" dirty="0">
                <a:latin typeface="Verdana" panose="020B0604030504040204" pitchFamily="34" charset="0"/>
                <a:hlinkClick r:id="rId3"/>
              </a:rPr>
              <a:t>presión estática.</a:t>
            </a:r>
            <a:endParaRPr lang="es-MX" b="0" i="0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17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124" y="1319441"/>
            <a:ext cx="2356834" cy="236221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919873" y="211858"/>
            <a:ext cx="4871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VARIOMETRO/VERTICAL SPEED</a:t>
            </a:r>
            <a:endParaRPr lang="es-MX" sz="2400" b="1" dirty="0"/>
          </a:p>
        </p:txBody>
      </p:sp>
      <p:sp>
        <p:nvSpPr>
          <p:cNvPr id="2" name="Rectángulo 1"/>
          <p:cNvSpPr/>
          <p:nvPr/>
        </p:nvSpPr>
        <p:spPr>
          <a:xfrm>
            <a:off x="111615" y="673523"/>
            <a:ext cx="91096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rgbClr val="990000"/>
                </a:solidFill>
                <a:latin typeface="Verdana" panose="020B0604030504040204" pitchFamily="34" charset="0"/>
              </a:rPr>
              <a:t>Lectura del </a:t>
            </a:r>
            <a:r>
              <a:rPr lang="es-MX" b="1" dirty="0" err="1">
                <a:solidFill>
                  <a:srgbClr val="990000"/>
                </a:solidFill>
                <a:latin typeface="Verdana" panose="020B0604030504040204" pitchFamily="34" charset="0"/>
              </a:rPr>
              <a:t>variómetro</a:t>
            </a:r>
            <a:r>
              <a:rPr lang="es-MX" b="1" dirty="0">
                <a:solidFill>
                  <a:srgbClr val="990000"/>
                </a:solidFill>
                <a:latin typeface="Verdan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s-MX" dirty="0">
                <a:latin typeface="Verdana" panose="020B0604030504040204" pitchFamily="34" charset="0"/>
              </a:rPr>
              <a:t>El </a:t>
            </a:r>
            <a:r>
              <a:rPr lang="es-MX" dirty="0" err="1">
                <a:latin typeface="Verdana" panose="020B0604030504040204" pitchFamily="34" charset="0"/>
              </a:rPr>
              <a:t>variómetro</a:t>
            </a:r>
            <a:r>
              <a:rPr lang="es-MX" dirty="0">
                <a:latin typeface="Verdana" panose="020B0604030504040204" pitchFamily="34" charset="0"/>
              </a:rPr>
              <a:t> tiene una única aguja sobre un dial con una escala que comienza en cero en la parte central de la izquierda. Su lectura es muy sencilla e intuitiva: las marcas por encima del cero indican ascenso, las situadas por debajo descenso, y el cero vuelo nivelado.</a:t>
            </a:r>
            <a:br>
              <a:rPr lang="es-MX" dirty="0">
                <a:latin typeface="Verdana" panose="020B0604030504040204" pitchFamily="34" charset="0"/>
              </a:rPr>
            </a:br>
            <a:r>
              <a:rPr lang="es-MX" dirty="0">
                <a:latin typeface="Verdana" panose="020B0604030504040204" pitchFamily="34" charset="0"/>
              </a:rPr>
              <a:t>En aviones ligeros, la escala suele estar graduada con cada marca representando una velocidad de ascenso o descenso de cien pies por minuto (100 </a:t>
            </a:r>
            <a:r>
              <a:rPr lang="es-MX" dirty="0" err="1">
                <a:latin typeface="Verdana" panose="020B0604030504040204" pitchFamily="34" charset="0"/>
              </a:rPr>
              <a:t>f.p.m</a:t>
            </a:r>
            <a:r>
              <a:rPr lang="es-MX" dirty="0">
                <a:latin typeface="Verdana" panose="020B0604030504040204" pitchFamily="34" charset="0"/>
              </a:rPr>
              <a:t>.), hasta un máximo de 2000 </a:t>
            </a:r>
            <a:r>
              <a:rPr lang="es-MX" dirty="0" err="1">
                <a:latin typeface="Verdana" panose="020B0604030504040204" pitchFamily="34" charset="0"/>
              </a:rPr>
              <a:t>f.p.m</a:t>
            </a:r>
            <a:endParaRPr lang="es-MX" b="0" i="0" dirty="0"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Indicaciones del varióme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319" y="4157272"/>
            <a:ext cx="6427672" cy="266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28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919873" y="211858"/>
            <a:ext cx="4871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VARIOMETRO/VERTICAL SPEED</a:t>
            </a:r>
            <a:endParaRPr lang="es-MX" sz="2400" b="1" dirty="0"/>
          </a:p>
        </p:txBody>
      </p:sp>
      <p:sp>
        <p:nvSpPr>
          <p:cNvPr id="3" name="Rectángulo 2"/>
          <p:cNvSpPr/>
          <p:nvPr/>
        </p:nvSpPr>
        <p:spPr>
          <a:xfrm>
            <a:off x="321972" y="579924"/>
            <a:ext cx="1147507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990000"/>
                </a:solidFill>
                <a:latin typeface="Verdana" panose="020B0604030504040204" pitchFamily="34" charset="0"/>
              </a:rPr>
              <a:t>Errores de lectura.</a:t>
            </a:r>
          </a:p>
          <a:p>
            <a:pPr algn="just">
              <a:lnSpc>
                <a:spcPct val="150000"/>
              </a:lnSpc>
            </a:pPr>
            <a:r>
              <a:rPr lang="es-MX" sz="1600" dirty="0">
                <a:latin typeface="Verdana" panose="020B0604030504040204" pitchFamily="34" charset="0"/>
              </a:rPr>
              <a:t>Los cambios súbitos de la posición de morro, maniobras de viraje bruscas, o el vuelo en aire turbulento pueden producir falsas presiones estáticas que hagan las indicaciones del instrumento erróneas o inexactas.</a:t>
            </a:r>
          </a:p>
          <a:p>
            <a:pPr algn="just">
              <a:lnSpc>
                <a:spcPct val="150000"/>
              </a:lnSpc>
            </a:pPr>
            <a:r>
              <a:rPr lang="es-MX" sz="1600" dirty="0">
                <a:latin typeface="Verdana" panose="020B0604030504040204" pitchFamily="34" charset="0"/>
              </a:rPr>
              <a:t>Tal como está construido, este instrumento lleva implícito un retraso en la indicación exacta del número de pies por minuto de ascenso o descenso, retraso que puede llegar a ser de hasta 9 segundos; la indicación de subida o bajada es sin embargo inmediata. Por esta razón no debe utilizarse el VSI como referencia principal de vuelo nivelado, pues cuando el avión comience a ascender o descender, el VSI indicará inicialmente el cambio en la dirección correcta, pero tardará algunos segundos en detectar la tasa real de ascenso o descenso. Perseguir la aguja del VSI para mantener un vuelo nivelado es como meter el avión en una montaña rusa.</a:t>
            </a:r>
          </a:p>
          <a:p>
            <a:pPr algn="just">
              <a:lnSpc>
                <a:spcPct val="150000"/>
              </a:lnSpc>
            </a:pPr>
            <a:r>
              <a:rPr lang="es-MX" sz="1600" dirty="0">
                <a:latin typeface="Verdana" panose="020B0604030504040204" pitchFamily="34" charset="0"/>
              </a:rPr>
              <a:t>En caso de fallo en las tomas de presión estática por formación de hielo, obturación, etc... los instrumentos conectados a este sistema darán lecturas erróneas. Si el avión no dispusiera de tomas de emergencia o estuvieran también estropeadas, se puede romper el cristal de uno de estos instrumentos, normalmente el </a:t>
            </a:r>
            <a:r>
              <a:rPr lang="es-MX" sz="1600" dirty="0" err="1">
                <a:latin typeface="Verdana" panose="020B0604030504040204" pitchFamily="34" charset="0"/>
              </a:rPr>
              <a:t>variómetro</a:t>
            </a:r>
            <a:r>
              <a:rPr lang="es-MX" sz="1600" dirty="0">
                <a:latin typeface="Verdana" panose="020B0604030504040204" pitchFamily="34" charset="0"/>
              </a:rPr>
              <a:t>, para proveer al sistema de una toma de presión estática alternativa.</a:t>
            </a:r>
            <a:br>
              <a:rPr lang="es-MX" sz="1600" dirty="0">
                <a:latin typeface="Verdana" panose="020B0604030504040204" pitchFamily="34" charset="0"/>
              </a:rPr>
            </a:br>
            <a:r>
              <a:rPr lang="es-MX" sz="1600" dirty="0">
                <a:latin typeface="Verdana" panose="020B0604030504040204" pitchFamily="34" charset="0"/>
              </a:rPr>
              <a:t>En estas circunstancias, las indicaciones del </a:t>
            </a:r>
            <a:r>
              <a:rPr lang="es-MX" sz="1600" dirty="0" err="1">
                <a:latin typeface="Verdana" panose="020B0604030504040204" pitchFamily="34" charset="0"/>
              </a:rPr>
              <a:t>variómetro</a:t>
            </a:r>
            <a:r>
              <a:rPr lang="es-MX" sz="1600" dirty="0">
                <a:latin typeface="Verdana" panose="020B0604030504040204" pitchFamily="34" charset="0"/>
              </a:rPr>
              <a:t> son contrarias, indicando ascenso cuando se desciende y descenso cuando se asciende; el resto de instrumentos darán lecturas ligeramente más altas y con retraso.</a:t>
            </a:r>
            <a:endParaRPr lang="es-MX" sz="1600" b="0" i="0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07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919873" y="211858"/>
            <a:ext cx="4871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VARIOMETRO/VERTICAL SPEED</a:t>
            </a:r>
            <a:endParaRPr lang="es-MX" sz="2400" b="1" dirty="0"/>
          </a:p>
        </p:txBody>
      </p:sp>
      <p:sp>
        <p:nvSpPr>
          <p:cNvPr id="3" name="Rectángulo 2">
            <a:hlinkClick r:id="rId2"/>
          </p:cNvPr>
          <p:cNvSpPr/>
          <p:nvPr/>
        </p:nvSpPr>
        <p:spPr>
          <a:xfrm>
            <a:off x="862885" y="1442809"/>
            <a:ext cx="245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Como funciona:</a:t>
            </a:r>
            <a:endParaRPr lang="es-MX" b="1" dirty="0">
              <a:solidFill>
                <a:srgbClr val="99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ángulo 3">
            <a:hlinkClick r:id="rId3"/>
          </p:cNvPr>
          <p:cNvSpPr/>
          <p:nvPr/>
        </p:nvSpPr>
        <p:spPr>
          <a:xfrm>
            <a:off x="862885" y="2136122"/>
            <a:ext cx="245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err="1" smtClean="0">
                <a:solidFill>
                  <a:srgbClr val="990000"/>
                </a:solidFill>
                <a:latin typeface="Verdana" panose="020B0604030504040204" pitchFamily="34" charset="0"/>
              </a:rPr>
              <a:t>How</a:t>
            </a:r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 </a:t>
            </a:r>
            <a:r>
              <a:rPr lang="es-MX" b="1" dirty="0" err="1" smtClean="0">
                <a:solidFill>
                  <a:srgbClr val="990000"/>
                </a:solidFill>
                <a:latin typeface="Verdana" panose="020B0604030504040204" pitchFamily="34" charset="0"/>
              </a:rPr>
              <a:t>to</a:t>
            </a:r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:</a:t>
            </a:r>
            <a:endParaRPr lang="es-MX" b="1" dirty="0">
              <a:solidFill>
                <a:srgbClr val="990000"/>
              </a:solidFill>
              <a:latin typeface="Verdana" panose="020B0604030504040204" pitchFamily="34" charset="0"/>
            </a:endParaRPr>
          </a:p>
        </p:txBody>
      </p:sp>
      <p:sp>
        <p:nvSpPr>
          <p:cNvPr id="6" name="Rectángulo 5">
            <a:hlinkClick r:id="rId4"/>
          </p:cNvPr>
          <p:cNvSpPr/>
          <p:nvPr/>
        </p:nvSpPr>
        <p:spPr>
          <a:xfrm>
            <a:off x="862885" y="2829435"/>
            <a:ext cx="245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B733     40:52</a:t>
            </a:r>
            <a:endParaRPr lang="es-MX" b="1" dirty="0">
              <a:solidFill>
                <a:srgbClr val="990000"/>
              </a:solidFill>
              <a:latin typeface="Verdana" panose="020B0604030504040204" pitchFamily="34" charset="0"/>
            </a:endParaRPr>
          </a:p>
        </p:txBody>
      </p:sp>
      <p:sp>
        <p:nvSpPr>
          <p:cNvPr id="7" name="Rectángulo 6">
            <a:hlinkClick r:id="rId5"/>
          </p:cNvPr>
          <p:cNvSpPr/>
          <p:nvPr/>
        </p:nvSpPr>
        <p:spPr>
          <a:xfrm>
            <a:off x="862884" y="3522748"/>
            <a:ext cx="245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990000"/>
                </a:solidFill>
                <a:latin typeface="Verdana" panose="020B0604030504040204" pitchFamily="34" charset="0"/>
              </a:rPr>
              <a:t>B735</a:t>
            </a:r>
            <a:endParaRPr lang="es-MX" b="1" dirty="0">
              <a:solidFill>
                <a:srgbClr val="99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6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</TotalTime>
  <Words>412</Words>
  <Application>Microsoft Office PowerPoint</Application>
  <PresentationFormat>Panorámica</PresentationFormat>
  <Paragraphs>21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Verdana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LUIS JUAREZ VIVEROS</dc:creator>
  <cp:lastModifiedBy>JOSE LUIS JUAREZ VIVEROS</cp:lastModifiedBy>
  <cp:revision>3</cp:revision>
  <dcterms:created xsi:type="dcterms:W3CDTF">2017-09-14T00:05:14Z</dcterms:created>
  <dcterms:modified xsi:type="dcterms:W3CDTF">2017-09-14T00:31:08Z</dcterms:modified>
</cp:coreProperties>
</file>