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65"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60"/>
  </p:normalViewPr>
  <p:slideViewPr>
    <p:cSldViewPr snapToGrid="0">
      <p:cViewPr varScale="1">
        <p:scale>
          <a:sx n="74" d="100"/>
          <a:sy n="74" d="100"/>
        </p:scale>
        <p:origin x="588"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DFA1846-DA80-1C48-A609-854EA85C59AD}" type="datetimeFigureOut">
              <a:rPr lang="en-US" dirty="0"/>
              <a:pPr/>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10/15/2017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10/15/2017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10/15/2017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0DF5E60-9974-AC48-9591-99C2BB44B7CF}" type="datetimeFigureOut">
              <a:rPr lang="en-US" dirty="0"/>
              <a:pPr/>
              <a:t>10/15/2017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s-ES" smtClean="0"/>
              <a:t>Haga clic para modificar el estilo de título del patrón</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10/15/2017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8C79C5D-2A6F-F04D-97DA-BEF2467B64E4}" type="datetimeFigureOut">
              <a:rPr lang="en-US" dirty="0"/>
              <a:pPr/>
              <a:t>10/15/2017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DFA1846-DA80-1C48-A609-854EA85C59AD}" type="datetimeFigureOut">
              <a:rPr lang="en-US" dirty="0"/>
              <a:pPr/>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s-ES" smtClean="0"/>
              <a:t>Haga clic para modificar el estilo de título del patrón</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s-ES" smtClean="0"/>
              <a:t>Haga clic para modificar el estilo de texto del patrón</a:t>
            </a:r>
          </a:p>
        </p:txBody>
      </p:sp>
      <p:sp>
        <p:nvSpPr>
          <p:cNvPr id="2" name="Date Placeholder 1"/>
          <p:cNvSpPr>
            <a:spLocks noGrp="1"/>
          </p:cNvSpPr>
          <p:nvPr>
            <p:ph type="dt" sz="half" idx="10"/>
          </p:nvPr>
        </p:nvSpPr>
        <p:spPr/>
        <p:txBody>
          <a:bodyPr/>
          <a:lstStyle/>
          <a:p>
            <a:fld id="{FBF54567-0DE4-3F47-BF90-CB84690072F9}" type="datetimeFigureOut">
              <a:rPr lang="en-US" dirty="0"/>
              <a:pPr/>
              <a:t>10/15/2017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10/15/2017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10/15/2017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manualvuelo.com/SIF/SIF35.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lD7m53Gfg38" TargetMode="External"/><Relationship Id="rId7" Type="http://schemas.openxmlformats.org/officeDocument/2006/relationships/hyperlink" Target="https://www.youtube.com/watch?v=n7lB_QryM74" TargetMode="External"/><Relationship Id="rId2" Type="http://schemas.openxmlformats.org/officeDocument/2006/relationships/hyperlink" Target="https://www.youtube.com/watch?v=xEDlMiFGleY" TargetMode="External"/><Relationship Id="rId1" Type="http://schemas.openxmlformats.org/officeDocument/2006/relationships/slideLayout" Target="../slideLayouts/slideLayout1.xml"/><Relationship Id="rId6" Type="http://schemas.openxmlformats.org/officeDocument/2006/relationships/hyperlink" Target="https://www.youtube.com/watch?v=VKFByFuga7M" TargetMode="External"/><Relationship Id="rId5" Type="http://schemas.openxmlformats.org/officeDocument/2006/relationships/hyperlink" Target="https://www.youtube.com/watch?v=JBAxIz4t8sU" TargetMode="External"/><Relationship Id="rId4" Type="http://schemas.openxmlformats.org/officeDocument/2006/relationships/hyperlink" Target="https://www.youtube.com/watch?v=qa97Oh5R0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graphicFrame>
        <p:nvGraphicFramePr>
          <p:cNvPr id="4" name="Tabla 3"/>
          <p:cNvGraphicFramePr>
            <a:graphicFrameLocks noGrp="1"/>
          </p:cNvGraphicFramePr>
          <p:nvPr>
            <p:extLst>
              <p:ext uri="{D42A27DB-BD31-4B8C-83A1-F6EECF244321}">
                <p14:modId xmlns:p14="http://schemas.microsoft.com/office/powerpoint/2010/main" val="1373996940"/>
              </p:ext>
            </p:extLst>
          </p:nvPr>
        </p:nvGraphicFramePr>
        <p:xfrm>
          <a:off x="253360" y="656824"/>
          <a:ext cx="11517930" cy="4072446"/>
        </p:xfrm>
        <a:graphic>
          <a:graphicData uri="http://schemas.openxmlformats.org/drawingml/2006/table">
            <a:tbl>
              <a:tblPr/>
              <a:tblGrid>
                <a:gridCol w="11517930"/>
              </a:tblGrid>
              <a:tr h="3424205">
                <a:tc>
                  <a:txBody>
                    <a:bodyPr/>
                    <a:lstStyle/>
                    <a:p>
                      <a:pPr algn="just">
                        <a:lnSpc>
                          <a:spcPct val="150000"/>
                        </a:lnSpc>
                      </a:pPr>
                      <a:r>
                        <a:rPr lang="es-MX" sz="1500" dirty="0" smtClean="0">
                          <a:solidFill>
                            <a:schemeClr val="bg1"/>
                          </a:solidFill>
                          <a:effectLst/>
                          <a:latin typeface="Arial" panose="020B0604020202020204" pitchFamily="34" charset="0"/>
                          <a:cs typeface="Arial" panose="020B0604020202020204" pitchFamily="34" charset="0"/>
                        </a:rPr>
                        <a:t>La </a:t>
                      </a:r>
                      <a:r>
                        <a:rPr lang="es-MX" sz="1500" dirty="0">
                          <a:solidFill>
                            <a:schemeClr val="bg1"/>
                          </a:solidFill>
                          <a:effectLst/>
                          <a:latin typeface="Arial" panose="020B0604020202020204" pitchFamily="34" charset="0"/>
                          <a:cs typeface="Arial" panose="020B0604020202020204" pitchFamily="34" charset="0"/>
                        </a:rPr>
                        <a:t>energía eléctrica es necesaria para el funcionamiento de muchos sistemas e instrumentos del aeroplano: arranque del motor, radios, luces, instrumentos de navegación, y otros dispositivos que necesitan esta energía para su funcionamiento (bomba de combustible, en algunos casos accionamiento de </a:t>
                      </a:r>
                      <a:r>
                        <a:rPr lang="es-MX" sz="1500" dirty="0" err="1">
                          <a:solidFill>
                            <a:schemeClr val="bg1"/>
                          </a:solidFill>
                          <a:effectLst/>
                          <a:latin typeface="Arial" panose="020B0604020202020204" pitchFamily="34" charset="0"/>
                          <a:cs typeface="Arial" panose="020B0604020202020204" pitchFamily="34" charset="0"/>
                        </a:rPr>
                        <a:t>flaps</a:t>
                      </a:r>
                      <a:r>
                        <a:rPr lang="es-MX" sz="1500" dirty="0">
                          <a:solidFill>
                            <a:schemeClr val="bg1"/>
                          </a:solidFill>
                          <a:effectLst/>
                          <a:latin typeface="Arial" panose="020B0604020202020204" pitchFamily="34" charset="0"/>
                          <a:cs typeface="Arial" panose="020B0604020202020204" pitchFamily="34" charset="0"/>
                        </a:rPr>
                        <a:t>, subida o bajada del tren de aterrizaje, calefacción del </a:t>
                      </a:r>
                      <a:r>
                        <a:rPr lang="es-MX" sz="1500" dirty="0" err="1">
                          <a:solidFill>
                            <a:schemeClr val="bg1"/>
                          </a:solidFill>
                          <a:effectLst/>
                          <a:latin typeface="Arial" panose="020B0604020202020204" pitchFamily="34" charset="0"/>
                          <a:cs typeface="Arial" panose="020B0604020202020204" pitchFamily="34" charset="0"/>
                        </a:rPr>
                        <a:t>pitot</a:t>
                      </a:r>
                      <a:r>
                        <a:rPr lang="es-MX" sz="1500" dirty="0">
                          <a:solidFill>
                            <a:schemeClr val="bg1"/>
                          </a:solidFill>
                          <a:effectLst/>
                          <a:latin typeface="Arial" panose="020B0604020202020204" pitchFamily="34" charset="0"/>
                          <a:cs typeface="Arial" panose="020B0604020202020204" pitchFamily="34" charset="0"/>
                        </a:rPr>
                        <a:t>, avisador de pérdida, etc...)</a:t>
                      </a:r>
                    </a:p>
                    <a:p>
                      <a:pPr algn="just">
                        <a:lnSpc>
                          <a:spcPct val="150000"/>
                        </a:lnSpc>
                      </a:pPr>
                      <a:r>
                        <a:rPr lang="es-MX" sz="1500" dirty="0">
                          <a:solidFill>
                            <a:schemeClr val="bg1"/>
                          </a:solidFill>
                          <a:effectLst/>
                          <a:latin typeface="Arial" panose="020B0604020202020204" pitchFamily="34" charset="0"/>
                          <a:cs typeface="Arial" panose="020B0604020202020204" pitchFamily="34" charset="0"/>
                        </a:rPr>
                        <a:t>Antiguamente, muchos aeroplanos no contaban con un sistema eléctrico sino que tenían un sistema de magnetos que proporcionaban energía eléctrica exclusivamente al </a:t>
                      </a:r>
                      <a:r>
                        <a:rPr lang="es-MX" sz="1500" u="none" strike="noStrike" dirty="0">
                          <a:solidFill>
                            <a:schemeClr val="bg1"/>
                          </a:solidFill>
                          <a:effectLst/>
                          <a:latin typeface="Arial" panose="020B0604020202020204" pitchFamily="34" charset="0"/>
                          <a:cs typeface="Arial" panose="020B0604020202020204" pitchFamily="34" charset="0"/>
                          <a:hlinkClick r:id="rId2"/>
                        </a:rPr>
                        <a:t>sistema de encendido</a:t>
                      </a:r>
                      <a:r>
                        <a:rPr lang="es-MX" sz="1500" dirty="0">
                          <a:solidFill>
                            <a:schemeClr val="bg1"/>
                          </a:solidFill>
                          <a:effectLst/>
                          <a:latin typeface="Arial" panose="020B0604020202020204" pitchFamily="34" charset="0"/>
                          <a:cs typeface="Arial" panose="020B0604020202020204" pitchFamily="34" charset="0"/>
                        </a:rPr>
                        <a:t> (bujías) del motor; debido a esta carencia, el arranque del motor debía realizarse moviendo la hélice a mano. más tarde, se utilizó la electricidad para accionar el arranque del motor eliminando la necesidad de mover la hélice manualmente</a:t>
                      </a:r>
                      <a:r>
                        <a:rPr lang="es-MX" sz="1500" dirty="0" smtClean="0">
                          <a:solidFill>
                            <a:schemeClr val="bg1"/>
                          </a:solidFill>
                          <a:effectLst/>
                          <a:latin typeface="Arial" panose="020B0604020202020204" pitchFamily="34" charset="0"/>
                          <a:cs typeface="Arial" panose="020B0604020202020204" pitchFamily="34" charset="0"/>
                        </a:rPr>
                        <a:t>.</a:t>
                      </a:r>
                    </a:p>
                    <a:p>
                      <a:pPr algn="just">
                        <a:lnSpc>
                          <a:spcPct val="150000"/>
                        </a:lnSpc>
                      </a:pPr>
                      <a:r>
                        <a:rPr lang="es-MX" sz="1500" dirty="0">
                          <a:solidFill>
                            <a:schemeClr val="bg1"/>
                          </a:solidFill>
                          <a:effectLst/>
                          <a:latin typeface="Arial" panose="020B0604020202020204" pitchFamily="34" charset="0"/>
                          <a:cs typeface="Arial" panose="020B0604020202020204" pitchFamily="34" charset="0"/>
                        </a:rPr>
                        <a:t/>
                      </a:r>
                      <a:br>
                        <a:rPr lang="es-MX" sz="1500" dirty="0">
                          <a:solidFill>
                            <a:schemeClr val="bg1"/>
                          </a:solidFill>
                          <a:effectLst/>
                          <a:latin typeface="Arial" panose="020B0604020202020204" pitchFamily="34" charset="0"/>
                          <a:cs typeface="Arial" panose="020B0604020202020204" pitchFamily="34" charset="0"/>
                        </a:rPr>
                      </a:br>
                      <a:r>
                        <a:rPr lang="es-MX" sz="1500" dirty="0">
                          <a:solidFill>
                            <a:schemeClr val="bg1"/>
                          </a:solidFill>
                          <a:effectLst/>
                          <a:latin typeface="Arial" panose="020B0604020202020204" pitchFamily="34" charset="0"/>
                          <a:cs typeface="Arial" panose="020B0604020202020204" pitchFamily="34" charset="0"/>
                        </a:rPr>
                        <a:t>Hoy en día, los aviones están equipados con un sistema eléctrico cuya energía alimenta a otros sistemas y dispositivos. No obstante, para el encendido del motor se sigue utilizando un sistema de magnetos independiente, es decir que las magnetos no necesitan del sistema eléctrico para su operación. Gracias a esta característica, el corte del sistema eléctrico en vuelo no afecta para nada al funcionamiento normal del motor.</a:t>
                      </a:r>
                    </a:p>
                  </a:txBody>
                  <a:tcPr marL="0" marR="0" marT="0" marB="0" anchor="ctr">
                    <a:lnL>
                      <a:noFill/>
                    </a:lnL>
                    <a:lnR>
                      <a:noFill/>
                    </a:lnR>
                    <a:lnT>
                      <a:noFill/>
                    </a:lnT>
                    <a:lnB>
                      <a:noFill/>
                    </a:lnB>
                  </a:tcPr>
                </a:tc>
              </a:tr>
            </a:tbl>
          </a:graphicData>
        </a:graphic>
      </p:graphicFrame>
    </p:spTree>
    <p:extLst>
      <p:ext uri="{BB962C8B-B14F-4D97-AF65-F5344CB8AC3E}">
        <p14:creationId xmlns:p14="http://schemas.microsoft.com/office/powerpoint/2010/main" val="28917173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3" name="Rectángulo 2"/>
          <p:cNvSpPr/>
          <p:nvPr/>
        </p:nvSpPr>
        <p:spPr>
          <a:xfrm>
            <a:off x="244699" y="811369"/>
            <a:ext cx="11625328" cy="2113784"/>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La mayoría de los aviones ligeros están equipados con un sistema de corriente continua de 12 voltios, mientras que aviones mayores suelen estar dotados de sistemas de 24 voltios, dado que necesitan de mayor capacidad para sus sistemas más complejos, incluyendo la energía adicional para arrancar motores más pesados.</a:t>
            </a:r>
          </a:p>
          <a:p>
            <a:pPr algn="just">
              <a:lnSpc>
                <a:spcPct val="150000"/>
              </a:lnSpc>
            </a:pPr>
            <a:r>
              <a:rPr lang="es-MX" dirty="0">
                <a:solidFill>
                  <a:srgbClr val="000000"/>
                </a:solidFill>
                <a:latin typeface="Verdana" panose="020B0604030504040204" pitchFamily="34" charset="0"/>
              </a:rPr>
              <a:t>El sistema eléctrico consta básicamente de los siguientes componentes:</a:t>
            </a:r>
            <a:endParaRPr lang="es-MX" b="0" i="0" dirty="0">
              <a:solidFill>
                <a:srgbClr val="000000"/>
              </a:solidFill>
              <a:effectLst/>
              <a:latin typeface="Verdana" panose="020B060403050404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1957834093"/>
              </p:ext>
            </p:extLst>
          </p:nvPr>
        </p:nvGraphicFramePr>
        <p:xfrm>
          <a:off x="244699" y="3079698"/>
          <a:ext cx="11797047" cy="2511044"/>
        </p:xfrm>
        <a:graphic>
          <a:graphicData uri="http://schemas.openxmlformats.org/drawingml/2006/table">
            <a:tbl>
              <a:tblPr/>
              <a:tblGrid>
                <a:gridCol w="11797047"/>
              </a:tblGrid>
              <a:tr h="609600">
                <a:tc>
                  <a:txBody>
                    <a:bodyPr/>
                    <a:lstStyle/>
                    <a:p>
                      <a:pPr algn="just">
                        <a:lnSpc>
                          <a:spcPct val="150000"/>
                        </a:lnSpc>
                      </a:pPr>
                      <a:r>
                        <a:rPr lang="es-MX" sz="1600" b="1" dirty="0">
                          <a:solidFill>
                            <a:srgbClr val="C00000"/>
                          </a:solidFill>
                          <a:effectLst/>
                          <a:latin typeface="Verdana" panose="020B0604030504040204" pitchFamily="34" charset="0"/>
                        </a:rPr>
                        <a:t>La batería o acumulador</a:t>
                      </a:r>
                      <a:r>
                        <a:rPr lang="es-MX" sz="1600" dirty="0">
                          <a:solidFill>
                            <a:srgbClr val="C00000"/>
                          </a:solidFill>
                          <a:effectLst/>
                          <a:latin typeface="Verdana" panose="020B0604030504040204" pitchFamily="34" charset="0"/>
                        </a:rPr>
                        <a:t>, </a:t>
                      </a:r>
                      <a:r>
                        <a:rPr lang="es-MX" sz="1600" dirty="0">
                          <a:solidFill>
                            <a:schemeClr val="tx1"/>
                          </a:solidFill>
                          <a:effectLst/>
                          <a:latin typeface="Verdana" panose="020B0604030504040204" pitchFamily="34" charset="0"/>
                        </a:rPr>
                        <a:t>como su propio nombre indica, transforma y almacena la energía eléctrica en forma química. Esta energía almacenada se utiliza para arrancar el motor, y como fuente de reserva </a:t>
                      </a:r>
                      <a:r>
                        <a:rPr lang="es-MX" sz="1600" i="1" dirty="0">
                          <a:solidFill>
                            <a:schemeClr val="tx1"/>
                          </a:solidFill>
                          <a:effectLst/>
                          <a:latin typeface="Verdana" panose="020B0604030504040204" pitchFamily="34" charset="0"/>
                        </a:rPr>
                        <a:t>limitada</a:t>
                      </a:r>
                      <a:r>
                        <a:rPr lang="es-MX" sz="1600" dirty="0">
                          <a:solidFill>
                            <a:schemeClr val="tx1"/>
                          </a:solidFill>
                          <a:effectLst/>
                          <a:latin typeface="Verdana" panose="020B0604030504040204" pitchFamily="34" charset="0"/>
                        </a:rPr>
                        <a:t> para uso en caso de fallo del alternador o generador</a:t>
                      </a:r>
                      <a:r>
                        <a:rPr lang="es-MX" sz="1600" dirty="0" smtClean="0">
                          <a:solidFill>
                            <a:schemeClr val="tx1"/>
                          </a:solidFill>
                          <a:effectLst/>
                          <a:latin typeface="Verdana" panose="020B0604030504040204" pitchFamily="34" charset="0"/>
                        </a:rPr>
                        <a:t>.</a:t>
                      </a:r>
                    </a:p>
                    <a:p>
                      <a:pPr algn="just">
                        <a:lnSpc>
                          <a:spcPct val="150000"/>
                        </a:lnSpc>
                      </a:pPr>
                      <a:r>
                        <a:rPr lang="es-MX" sz="1600" dirty="0">
                          <a:solidFill>
                            <a:schemeClr val="tx1"/>
                          </a:solidFill>
                          <a:effectLst/>
                          <a:latin typeface="Verdana" panose="020B0604030504040204" pitchFamily="34" charset="0"/>
                        </a:rPr>
                        <a:t/>
                      </a:r>
                      <a:br>
                        <a:rPr lang="es-MX" sz="1600" dirty="0">
                          <a:solidFill>
                            <a:schemeClr val="tx1"/>
                          </a:solidFill>
                          <a:effectLst/>
                          <a:latin typeface="Verdana" panose="020B0604030504040204" pitchFamily="34" charset="0"/>
                        </a:rPr>
                      </a:br>
                      <a:r>
                        <a:rPr lang="es-MX" sz="1600" dirty="0">
                          <a:solidFill>
                            <a:schemeClr val="tx1"/>
                          </a:solidFill>
                          <a:effectLst/>
                          <a:latin typeface="Verdana" panose="020B0604030504040204" pitchFamily="34" charset="0"/>
                        </a:rPr>
                        <a:t>Por muy potente que sea una batería, su capacidad es notoriamente insuficiente para satisfacer la demanda de energía de los sistemas e instrumentos del avión, los cuales la descargarían rápidamente. Para paliar esta insuficiencia, los aviones están equipados con generadores o alternadores.</a:t>
                      </a:r>
                    </a:p>
                  </a:txBody>
                  <a:tcPr marL="0" marR="0" marT="0" marB="0" anchor="ctr">
                    <a:lnL>
                      <a:noFill/>
                    </a:lnL>
                    <a:lnR>
                      <a:noFill/>
                    </a:lnR>
                    <a:lnT>
                      <a:noFill/>
                    </a:lnT>
                    <a:lnB>
                      <a:noFill/>
                    </a:lnB>
                  </a:tcPr>
                </a:tc>
              </a:tr>
            </a:tbl>
          </a:graphicData>
        </a:graphic>
      </p:graphicFrame>
    </p:spTree>
    <p:extLst>
      <p:ext uri="{BB962C8B-B14F-4D97-AF65-F5344CB8AC3E}">
        <p14:creationId xmlns:p14="http://schemas.microsoft.com/office/powerpoint/2010/main" val="3826319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7" name="Rectángulo 6"/>
          <p:cNvSpPr/>
          <p:nvPr/>
        </p:nvSpPr>
        <p:spPr>
          <a:xfrm>
            <a:off x="141667" y="1253406"/>
            <a:ext cx="11848564" cy="3778535"/>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Movidos por el giro del motor, proporcionan corriente eléctrica al sistema y mantienen la carga de la batería. Hay diferencias básicas entre generadores y alternadores. </a:t>
            </a:r>
            <a:endParaRPr lang="es-MX" dirty="0" smtClean="0">
              <a:solidFill>
                <a:srgbClr val="000000"/>
              </a:solidFill>
              <a:latin typeface="Verdana" panose="020B0604030504040204" pitchFamily="34" charset="0"/>
            </a:endParaRPr>
          </a:p>
          <a:p>
            <a:pPr algn="just">
              <a:lnSpc>
                <a:spcPct val="150000"/>
              </a:lnSpc>
            </a:pPr>
            <a:r>
              <a:rPr lang="es-MX" dirty="0"/>
              <a:t/>
            </a:r>
            <a:br>
              <a:rPr lang="es-MX" dirty="0"/>
            </a:br>
            <a:r>
              <a:rPr lang="es-MX" dirty="0">
                <a:solidFill>
                  <a:srgbClr val="000000"/>
                </a:solidFill>
                <a:latin typeface="Verdana" panose="020B0604030504040204" pitchFamily="34" charset="0"/>
              </a:rPr>
              <a:t>Con el motor a bajo régimen, muchos generadores no producen la suficiente energía para mantener el sistema eléctrico; por esta razón, con el motor poco revolucionado el sistema se nutre de la batería, que en poco tiempo puede quedar descargada. Un alternador en cambio, produce suficiente corriente y muy constante a distintos regímenes de revoluciones. Otras ventajas de los alternadores: son más ligeros de peso, menos caros de mantener y menos propensos a sufrir sobrecargas</a:t>
            </a:r>
            <a:endParaRPr lang="es-MX" dirty="0"/>
          </a:p>
        </p:txBody>
      </p:sp>
      <p:sp>
        <p:nvSpPr>
          <p:cNvPr id="8" name="Rectángulo 7"/>
          <p:cNvSpPr/>
          <p:nvPr/>
        </p:nvSpPr>
        <p:spPr>
          <a:xfrm>
            <a:off x="141667" y="770449"/>
            <a:ext cx="3180679" cy="369332"/>
          </a:xfrm>
          <a:prstGeom prst="rect">
            <a:avLst/>
          </a:prstGeom>
        </p:spPr>
        <p:txBody>
          <a:bodyPr wrap="none">
            <a:spAutoFit/>
          </a:bodyPr>
          <a:lstStyle/>
          <a:p>
            <a:r>
              <a:rPr lang="es-MX" b="1" dirty="0">
                <a:solidFill>
                  <a:srgbClr val="990000"/>
                </a:solidFill>
                <a:latin typeface="Verdana" panose="020B0604030504040204" pitchFamily="34" charset="0"/>
              </a:rPr>
              <a:t>Generador/Alternador.</a:t>
            </a:r>
            <a:endParaRPr lang="es-MX" b="1" i="0" dirty="0">
              <a:solidFill>
                <a:srgbClr val="990000"/>
              </a:solidFill>
              <a:effectLst/>
              <a:latin typeface="Verdana" panose="020B0604030504040204" pitchFamily="34" charset="0"/>
            </a:endParaRPr>
          </a:p>
        </p:txBody>
      </p:sp>
      <p:sp>
        <p:nvSpPr>
          <p:cNvPr id="9" name="Rectángulo 8"/>
          <p:cNvSpPr/>
          <p:nvPr/>
        </p:nvSpPr>
        <p:spPr>
          <a:xfrm>
            <a:off x="141667" y="5145566"/>
            <a:ext cx="11848564" cy="1285545"/>
          </a:xfrm>
          <a:prstGeom prst="rect">
            <a:avLst/>
          </a:prstGeom>
        </p:spPr>
        <p:txBody>
          <a:bodyPr wrap="square">
            <a:spAutoFit/>
          </a:bodyPr>
          <a:lstStyle/>
          <a:p>
            <a:pPr algn="just">
              <a:lnSpc>
                <a:spcPct val="150000"/>
              </a:lnSpc>
            </a:pPr>
            <a:r>
              <a:rPr lang="es-MX" dirty="0">
                <a:latin typeface="Verdana" panose="020B0604030504040204" pitchFamily="34" charset="0"/>
              </a:rPr>
              <a:t>El sistema eléctrico del avión se nutre pues de dos fuentes de energía: la batería y el generador/alternador. La batería se utiliza en exclusiva (salvo emergencias) para el arranque del motor; una vez puesto en marcha, es el alternador el que pasa a alimentar el sistema eléctrico.</a:t>
            </a:r>
            <a:endParaRPr lang="es-MX" dirty="0"/>
          </a:p>
        </p:txBody>
      </p:sp>
    </p:spTree>
    <p:extLst>
      <p:ext uri="{BB962C8B-B14F-4D97-AF65-F5344CB8AC3E}">
        <p14:creationId xmlns:p14="http://schemas.microsoft.com/office/powerpoint/2010/main" val="10126016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8" name="Rectángulo 7"/>
          <p:cNvSpPr/>
          <p:nvPr/>
        </p:nvSpPr>
        <p:spPr>
          <a:xfrm>
            <a:off x="141667" y="770449"/>
            <a:ext cx="3180679" cy="369332"/>
          </a:xfrm>
          <a:prstGeom prst="rect">
            <a:avLst/>
          </a:prstGeom>
        </p:spPr>
        <p:txBody>
          <a:bodyPr wrap="none">
            <a:spAutoFit/>
          </a:bodyPr>
          <a:lstStyle/>
          <a:p>
            <a:r>
              <a:rPr lang="es-MX" b="1" dirty="0">
                <a:solidFill>
                  <a:srgbClr val="990000"/>
                </a:solidFill>
                <a:latin typeface="Verdana" panose="020B0604030504040204" pitchFamily="34" charset="0"/>
              </a:rPr>
              <a:t>Generador/Alternador.</a:t>
            </a:r>
            <a:endParaRPr lang="es-MX" b="1" i="0" dirty="0">
              <a:solidFill>
                <a:srgbClr val="990000"/>
              </a:solidFill>
              <a:effectLst/>
              <a:latin typeface="Verdana" panose="020B0604030504040204" pitchFamily="34" charset="0"/>
            </a:endParaRPr>
          </a:p>
        </p:txBody>
      </p:sp>
      <p:sp>
        <p:nvSpPr>
          <p:cNvPr id="3" name="Rectángulo 2"/>
          <p:cNvSpPr/>
          <p:nvPr/>
        </p:nvSpPr>
        <p:spPr>
          <a:xfrm>
            <a:off x="141667" y="1253405"/>
            <a:ext cx="11728360" cy="2116541"/>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El voltaje de salida del generador/alternador es ligeramente superior al de la batería. Por ejemplo, una batería de 12 volts. suele estar alimentada por un generador/alternador de 14 volts. o una batería de 24 volts. se alimenta con un generador/alternador de 28 volts. Esta diferencia de voltaje mantiene la batería cargada, </a:t>
            </a:r>
            <a:r>
              <a:rPr lang="es-MX" dirty="0" err="1">
                <a:solidFill>
                  <a:srgbClr val="000000"/>
                </a:solidFill>
                <a:latin typeface="Verdana" panose="020B0604030504040204" pitchFamily="34" charset="0"/>
              </a:rPr>
              <a:t>encargandose</a:t>
            </a:r>
            <a:r>
              <a:rPr lang="es-MX" dirty="0">
                <a:solidFill>
                  <a:srgbClr val="000000"/>
                </a:solidFill>
                <a:latin typeface="Verdana" panose="020B0604030504040204" pitchFamily="34" charset="0"/>
              </a:rPr>
              <a:t> un regulador de controlar y estabilizar la salida del generador/alternador hacia la batería</a:t>
            </a:r>
            <a:endParaRPr lang="es-MX" dirty="0"/>
          </a:p>
        </p:txBody>
      </p:sp>
      <p:sp>
        <p:nvSpPr>
          <p:cNvPr id="4" name="Rectángulo 3"/>
          <p:cNvSpPr/>
          <p:nvPr/>
        </p:nvSpPr>
        <p:spPr>
          <a:xfrm>
            <a:off x="141667" y="4492159"/>
            <a:ext cx="1978427" cy="369332"/>
          </a:xfrm>
          <a:prstGeom prst="rect">
            <a:avLst/>
          </a:prstGeom>
        </p:spPr>
        <p:txBody>
          <a:bodyPr wrap="none">
            <a:spAutoFit/>
          </a:bodyPr>
          <a:lstStyle/>
          <a:p>
            <a:r>
              <a:rPr lang="es-MX" b="1" dirty="0">
                <a:solidFill>
                  <a:srgbClr val="990000"/>
                </a:solidFill>
                <a:latin typeface="Verdana" panose="020B0604030504040204" pitchFamily="34" charset="0"/>
              </a:rPr>
              <a:t>Amperímetro.</a:t>
            </a:r>
            <a:endParaRPr lang="es-MX" b="1" i="0" dirty="0">
              <a:solidFill>
                <a:srgbClr val="990000"/>
              </a:solidFill>
              <a:effectLst/>
              <a:latin typeface="Verdana" panose="020B0604030504040204" pitchFamily="34" charset="0"/>
            </a:endParaRPr>
          </a:p>
        </p:txBody>
      </p:sp>
      <p:sp>
        <p:nvSpPr>
          <p:cNvPr id="5" name="Rectángulo 4"/>
          <p:cNvSpPr/>
          <p:nvPr/>
        </p:nvSpPr>
        <p:spPr>
          <a:xfrm>
            <a:off x="141667" y="4868096"/>
            <a:ext cx="11822806" cy="1708160"/>
          </a:xfrm>
          <a:prstGeom prst="rect">
            <a:avLst/>
          </a:prstGeom>
        </p:spPr>
        <p:txBody>
          <a:bodyPr wrap="square">
            <a:spAutoFit/>
          </a:bodyPr>
          <a:lstStyle/>
          <a:p>
            <a:pPr algn="just">
              <a:lnSpc>
                <a:spcPct val="150000"/>
              </a:lnSpc>
            </a:pPr>
            <a:r>
              <a:rPr lang="es-MX" sz="1400" dirty="0">
                <a:latin typeface="Verdana" panose="020B0604030504040204" pitchFamily="34" charset="0"/>
              </a:rPr>
              <a:t>Es el instrumento utilizado para monitorizar el rendimiento del sistema eléctrico. En algunos aviones el amperímetro es analógico, como el mostrado en la fig.3.1.3, en otros es digital, otros no poseen amperímetro sino que en su lugar tienen un avisador luminoso que indica un funcionamiento anómalo del alternador o generador, y en otros este avisador complementa al </a:t>
            </a:r>
            <a:r>
              <a:rPr lang="es-MX" sz="1400" dirty="0" smtClean="0">
                <a:latin typeface="Verdana" panose="020B0604030504040204" pitchFamily="34" charset="0"/>
              </a:rPr>
              <a:t>amperímetro. El </a:t>
            </a:r>
            <a:r>
              <a:rPr lang="es-MX" sz="1400" dirty="0">
                <a:latin typeface="Verdana" panose="020B0604030504040204" pitchFamily="34" charset="0"/>
              </a:rPr>
              <a:t>amperímetro muestra si el alternador/generador está proporcionando una cantidad de energía adecuada al sistema eléctrico, midiendo amperios. Este instrumento también indica si la batería está recibiendo suficiente carga eléctrica</a:t>
            </a:r>
            <a:endParaRPr lang="es-MX" sz="1400" dirty="0"/>
          </a:p>
        </p:txBody>
      </p:sp>
    </p:spTree>
    <p:extLst>
      <p:ext uri="{BB962C8B-B14F-4D97-AF65-F5344CB8AC3E}">
        <p14:creationId xmlns:p14="http://schemas.microsoft.com/office/powerpoint/2010/main" val="1225696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4" name="Rectángulo 3"/>
          <p:cNvSpPr/>
          <p:nvPr/>
        </p:nvSpPr>
        <p:spPr>
          <a:xfrm>
            <a:off x="141667" y="656824"/>
            <a:ext cx="1978427" cy="369332"/>
          </a:xfrm>
          <a:prstGeom prst="rect">
            <a:avLst/>
          </a:prstGeom>
        </p:spPr>
        <p:txBody>
          <a:bodyPr wrap="none">
            <a:spAutoFit/>
          </a:bodyPr>
          <a:lstStyle/>
          <a:p>
            <a:r>
              <a:rPr lang="es-MX" b="1" dirty="0">
                <a:solidFill>
                  <a:srgbClr val="990000"/>
                </a:solidFill>
                <a:latin typeface="Verdana" panose="020B0604030504040204" pitchFamily="34" charset="0"/>
              </a:rPr>
              <a:t>Amperímetro.</a:t>
            </a:r>
            <a:endParaRPr lang="es-MX" b="1" i="0" dirty="0">
              <a:solidFill>
                <a:srgbClr val="990000"/>
              </a:solidFill>
              <a:effectLst/>
              <a:latin typeface="Verdana" panose="020B0604030504040204" pitchFamily="34" charset="0"/>
            </a:endParaRPr>
          </a:p>
        </p:txBody>
      </p:sp>
      <p:sp>
        <p:nvSpPr>
          <p:cNvPr id="6" name="Rectángulo 5"/>
          <p:cNvSpPr/>
          <p:nvPr/>
        </p:nvSpPr>
        <p:spPr>
          <a:xfrm>
            <a:off x="176010" y="1039038"/>
            <a:ext cx="11694017" cy="1701043"/>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Un valor positivo en el amperímetro indica que el generador/alternador esta aportando carga eléctrica al sistema y a la batería. Un valor negativo indica que el alternador/generador no aporta nada y el sistema se está nutriendo de la batería. Si el indicador </a:t>
            </a:r>
            <a:r>
              <a:rPr lang="es-MX" dirty="0" err="1">
                <a:solidFill>
                  <a:srgbClr val="000000"/>
                </a:solidFill>
                <a:latin typeface="Verdana" panose="020B0604030504040204" pitchFamily="34" charset="0"/>
              </a:rPr>
              <a:t>fluctua</a:t>
            </a:r>
            <a:r>
              <a:rPr lang="es-MX" dirty="0">
                <a:solidFill>
                  <a:srgbClr val="000000"/>
                </a:solidFill>
                <a:latin typeface="Verdana" panose="020B0604030504040204" pitchFamily="34" charset="0"/>
              </a:rPr>
              <a:t> rápidamente indica un mal funcionamiento del alternador/generador.</a:t>
            </a:r>
            <a:endParaRPr lang="es-MX" dirty="0"/>
          </a:p>
        </p:txBody>
      </p:sp>
      <p:pic>
        <p:nvPicPr>
          <p:cNvPr id="4098" name="Picture 2" descr="Amperím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5303" y="2494949"/>
            <a:ext cx="3385080" cy="2964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301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3" name="Rectángulo 2"/>
          <p:cNvSpPr/>
          <p:nvPr/>
        </p:nvSpPr>
        <p:spPr>
          <a:xfrm>
            <a:off x="373487" y="1026159"/>
            <a:ext cx="11642502" cy="1569660"/>
          </a:xfrm>
          <a:prstGeom prst="rect">
            <a:avLst/>
          </a:prstGeom>
        </p:spPr>
        <p:txBody>
          <a:bodyPr wrap="square">
            <a:spAutoFit/>
          </a:bodyPr>
          <a:lstStyle/>
          <a:p>
            <a:pPr algn="just">
              <a:lnSpc>
                <a:spcPct val="150000"/>
              </a:lnSpc>
            </a:pPr>
            <a:r>
              <a:rPr lang="es-MX" sz="1600" dirty="0">
                <a:solidFill>
                  <a:srgbClr val="000000"/>
                </a:solidFill>
                <a:latin typeface="Verdana" panose="020B0604030504040204" pitchFamily="34" charset="0"/>
              </a:rPr>
              <a:t>Con este interruptor, el piloto enciende (</a:t>
            </a:r>
            <a:r>
              <a:rPr lang="es-MX" sz="1600" dirty="0" err="1">
                <a:solidFill>
                  <a:srgbClr val="000000"/>
                </a:solidFill>
                <a:latin typeface="Verdana" panose="020B0604030504040204" pitchFamily="34" charset="0"/>
              </a:rPr>
              <a:t>on</a:t>
            </a:r>
            <a:r>
              <a:rPr lang="es-MX" sz="1600" dirty="0">
                <a:solidFill>
                  <a:srgbClr val="000000"/>
                </a:solidFill>
                <a:latin typeface="Verdana" panose="020B0604030504040204" pitchFamily="34" charset="0"/>
              </a:rPr>
              <a:t>) o apaga (off) el sistema eléctrico del </a:t>
            </a:r>
            <a:r>
              <a:rPr lang="es-MX" sz="1600" dirty="0" err="1">
                <a:solidFill>
                  <a:srgbClr val="000000"/>
                </a:solidFill>
                <a:latin typeface="Verdana" panose="020B0604030504040204" pitchFamily="34" charset="0"/>
              </a:rPr>
              <a:t>avion</a:t>
            </a:r>
            <a:r>
              <a:rPr lang="es-MX" sz="1600" dirty="0">
                <a:solidFill>
                  <a:srgbClr val="000000"/>
                </a:solidFill>
                <a:latin typeface="Verdana" panose="020B0604030504040204" pitchFamily="34" charset="0"/>
              </a:rPr>
              <a:t>, a excepción del encendido del motor (magnetos) que es independiente</a:t>
            </a:r>
            <a:r>
              <a:rPr lang="es-MX" sz="1600" dirty="0" smtClean="0">
                <a:solidFill>
                  <a:srgbClr val="000000"/>
                </a:solidFill>
                <a:latin typeface="Verdana" panose="020B0604030504040204" pitchFamily="34" charset="0"/>
              </a:rPr>
              <a:t>.  Si </a:t>
            </a:r>
            <a:r>
              <a:rPr lang="es-MX" sz="1600" dirty="0">
                <a:solidFill>
                  <a:srgbClr val="000000"/>
                </a:solidFill>
                <a:latin typeface="Verdana" panose="020B0604030504040204" pitchFamily="34" charset="0"/>
              </a:rPr>
              <a:t>el interruptor es simple, un mecanismo eléctrico activado por la carga/descarga del alternador, cambia de forma automática el origen de la alimentación del sistema eléctrico, de la batería al alternador o viceversa.</a:t>
            </a:r>
            <a:endParaRPr lang="es-MX" sz="1600" dirty="0"/>
          </a:p>
        </p:txBody>
      </p:sp>
      <p:sp>
        <p:nvSpPr>
          <p:cNvPr id="5" name="Rectángulo 4"/>
          <p:cNvSpPr/>
          <p:nvPr/>
        </p:nvSpPr>
        <p:spPr>
          <a:xfrm>
            <a:off x="373487" y="656824"/>
            <a:ext cx="4463081" cy="369332"/>
          </a:xfrm>
          <a:prstGeom prst="rect">
            <a:avLst/>
          </a:prstGeom>
        </p:spPr>
        <p:txBody>
          <a:bodyPr wrap="none">
            <a:spAutoFit/>
          </a:bodyPr>
          <a:lstStyle/>
          <a:p>
            <a:r>
              <a:rPr lang="es-MX" b="1" dirty="0">
                <a:solidFill>
                  <a:srgbClr val="990000"/>
                </a:solidFill>
                <a:latin typeface="Verdana" panose="020B0604030504040204" pitchFamily="34" charset="0"/>
              </a:rPr>
              <a:t>Interruptor principal o "master".</a:t>
            </a:r>
            <a:endParaRPr lang="es-MX" b="1" i="0" dirty="0">
              <a:solidFill>
                <a:srgbClr val="990000"/>
              </a:solidFill>
              <a:effectLst/>
              <a:latin typeface="Verdana" panose="020B0604030504040204" pitchFamily="34" charset="0"/>
            </a:endParaRPr>
          </a:p>
        </p:txBody>
      </p:sp>
      <p:sp>
        <p:nvSpPr>
          <p:cNvPr id="7" name="Rectángulo 6"/>
          <p:cNvSpPr/>
          <p:nvPr/>
        </p:nvSpPr>
        <p:spPr>
          <a:xfrm>
            <a:off x="373487" y="2595819"/>
            <a:ext cx="11381999" cy="2261004"/>
          </a:xfrm>
          <a:prstGeom prst="rect">
            <a:avLst/>
          </a:prstGeom>
        </p:spPr>
        <p:txBody>
          <a:bodyPr wrap="square">
            <a:spAutoFit/>
          </a:bodyPr>
          <a:lstStyle/>
          <a:p>
            <a:pPr algn="just">
              <a:lnSpc>
                <a:spcPct val="150000"/>
              </a:lnSpc>
            </a:pPr>
            <a:r>
              <a:rPr lang="es-MX" sz="1600" dirty="0">
                <a:solidFill>
                  <a:srgbClr val="000000"/>
                </a:solidFill>
                <a:latin typeface="Verdana" panose="020B0604030504040204" pitchFamily="34" charset="0"/>
              </a:rPr>
              <a:t>En la mayoría de los aviones ligeros este interruptor es doble: el interruptor izquierdo, marcado con las iniciales </a:t>
            </a:r>
            <a:r>
              <a:rPr lang="es-MX" sz="1600" b="1" dirty="0">
                <a:solidFill>
                  <a:srgbClr val="000000"/>
                </a:solidFill>
                <a:latin typeface="Verdana" panose="020B0604030504040204" pitchFamily="34" charset="0"/>
              </a:rPr>
              <a:t>BAT</a:t>
            </a:r>
            <a:r>
              <a:rPr lang="es-MX" sz="1600" dirty="0">
                <a:solidFill>
                  <a:srgbClr val="000000"/>
                </a:solidFill>
                <a:latin typeface="Verdana" panose="020B0604030504040204" pitchFamily="34" charset="0"/>
              </a:rPr>
              <a:t> corresponde a la batería y opera de forma similar al "master"; al encenderlo el sistema eléctrico comienza a nutrirse de la batería. El interruptor derecho, marcado con </a:t>
            </a:r>
            <a:r>
              <a:rPr lang="es-MX" sz="1600" b="1" dirty="0">
                <a:solidFill>
                  <a:srgbClr val="000000"/>
                </a:solidFill>
                <a:latin typeface="Verdana" panose="020B0604030504040204" pitchFamily="34" charset="0"/>
              </a:rPr>
              <a:t>ALT</a:t>
            </a:r>
            <a:r>
              <a:rPr lang="es-MX" sz="1600" dirty="0">
                <a:solidFill>
                  <a:srgbClr val="000000"/>
                </a:solidFill>
                <a:latin typeface="Verdana" panose="020B0604030504040204" pitchFamily="34" charset="0"/>
              </a:rPr>
              <a:t> corresponde al alternador/generador; al encenderlo, el sistema eléctrico pasa a alimentarse de la energía generada por este dispositivo, </a:t>
            </a:r>
            <a:r>
              <a:rPr lang="es-MX" sz="1600" dirty="0" err="1">
                <a:solidFill>
                  <a:srgbClr val="000000"/>
                </a:solidFill>
                <a:latin typeface="Verdana" panose="020B0604030504040204" pitchFamily="34" charset="0"/>
              </a:rPr>
              <a:t>cargandose</a:t>
            </a:r>
            <a:r>
              <a:rPr lang="es-MX" sz="1600" dirty="0">
                <a:solidFill>
                  <a:srgbClr val="000000"/>
                </a:solidFill>
                <a:latin typeface="Verdana" panose="020B0604030504040204" pitchFamily="34" charset="0"/>
              </a:rPr>
              <a:t> la batería con el excedente generado. Este desdoblamiento del interruptor posibilita que el piloto excluya del sistema eléctrico al alternador/generador en caso de mal funcionamiento de este.</a:t>
            </a:r>
            <a:endParaRPr lang="es-MX" sz="1600" dirty="0"/>
          </a:p>
        </p:txBody>
      </p:sp>
      <p:pic>
        <p:nvPicPr>
          <p:cNvPr id="6146" name="Picture 2" descr="Ma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1127" y="4823877"/>
            <a:ext cx="1888900" cy="1888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7525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4" name="Rectángulo 3"/>
          <p:cNvSpPr/>
          <p:nvPr/>
        </p:nvSpPr>
        <p:spPr>
          <a:xfrm>
            <a:off x="187471" y="656824"/>
            <a:ext cx="3677610" cy="369332"/>
          </a:xfrm>
          <a:prstGeom prst="rect">
            <a:avLst/>
          </a:prstGeom>
        </p:spPr>
        <p:txBody>
          <a:bodyPr wrap="none">
            <a:spAutoFit/>
          </a:bodyPr>
          <a:lstStyle/>
          <a:p>
            <a:r>
              <a:rPr lang="es-MX" b="1" dirty="0">
                <a:solidFill>
                  <a:srgbClr val="990000"/>
                </a:solidFill>
                <a:latin typeface="Verdana" panose="020B0604030504040204" pitchFamily="34" charset="0"/>
              </a:rPr>
              <a:t>Fusibles y </a:t>
            </a:r>
            <a:r>
              <a:rPr lang="es-MX" b="1" dirty="0" err="1">
                <a:solidFill>
                  <a:srgbClr val="990000"/>
                </a:solidFill>
                <a:latin typeface="Verdana" panose="020B0604030504040204" pitchFamily="34" charset="0"/>
              </a:rPr>
              <a:t>circuit</a:t>
            </a:r>
            <a:r>
              <a:rPr lang="es-MX" b="1" dirty="0">
                <a:solidFill>
                  <a:srgbClr val="990000"/>
                </a:solidFill>
                <a:latin typeface="Verdana" panose="020B0604030504040204" pitchFamily="34" charset="0"/>
              </a:rPr>
              <a:t> </a:t>
            </a:r>
            <a:r>
              <a:rPr lang="es-MX" b="1" dirty="0" err="1">
                <a:solidFill>
                  <a:srgbClr val="990000"/>
                </a:solidFill>
                <a:latin typeface="Verdana" panose="020B0604030504040204" pitchFamily="34" charset="0"/>
              </a:rPr>
              <a:t>breakers</a:t>
            </a:r>
            <a:r>
              <a:rPr lang="es-MX" b="1" dirty="0">
                <a:solidFill>
                  <a:srgbClr val="990000"/>
                </a:solidFill>
                <a:latin typeface="Verdana" panose="020B0604030504040204" pitchFamily="34" charset="0"/>
              </a:rPr>
              <a:t>.</a:t>
            </a:r>
            <a:endParaRPr lang="es-MX" b="1" i="0" dirty="0">
              <a:solidFill>
                <a:srgbClr val="990000"/>
              </a:solidFill>
              <a:effectLst/>
              <a:latin typeface="Verdana" panose="020B0604030504040204" pitchFamily="34" charset="0"/>
            </a:endParaRPr>
          </a:p>
        </p:txBody>
      </p:sp>
      <p:sp>
        <p:nvSpPr>
          <p:cNvPr id="6" name="Rectángulo 5"/>
          <p:cNvSpPr/>
          <p:nvPr/>
        </p:nvSpPr>
        <p:spPr>
          <a:xfrm>
            <a:off x="309093" y="1313648"/>
            <a:ext cx="11732653" cy="2116541"/>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Los equipos eléctricos están protegidos de sobrecargas eléctricas por medio de fusibles o </a:t>
            </a:r>
            <a:r>
              <a:rPr lang="es-MX" dirty="0" err="1">
                <a:solidFill>
                  <a:srgbClr val="000000"/>
                </a:solidFill>
                <a:latin typeface="Verdana" panose="020B0604030504040204" pitchFamily="34" charset="0"/>
              </a:rPr>
              <a:t>breakers</a:t>
            </a:r>
            <a:r>
              <a:rPr lang="es-MX" dirty="0">
                <a:solidFill>
                  <a:srgbClr val="000000"/>
                </a:solidFill>
                <a:latin typeface="Verdana" panose="020B0604030504040204" pitchFamily="34" charset="0"/>
              </a:rPr>
              <a:t> (interruptores de circuito). Los </a:t>
            </a:r>
            <a:r>
              <a:rPr lang="es-MX" dirty="0" err="1">
                <a:solidFill>
                  <a:srgbClr val="000000"/>
                </a:solidFill>
                <a:latin typeface="Verdana" panose="020B0604030504040204" pitchFamily="34" charset="0"/>
              </a:rPr>
              <a:t>breakers</a:t>
            </a:r>
            <a:r>
              <a:rPr lang="es-MX" dirty="0">
                <a:solidFill>
                  <a:srgbClr val="000000"/>
                </a:solidFill>
                <a:latin typeface="Verdana" panose="020B0604030504040204" pitchFamily="34" charset="0"/>
              </a:rPr>
              <a:t> hacen la misma función que los fusibles, con la ventaja que pueden ser restaurados manualmente en lugar de tener que ser reemplazados. Los </a:t>
            </a:r>
            <a:r>
              <a:rPr lang="es-MX" dirty="0" err="1">
                <a:solidFill>
                  <a:srgbClr val="000000"/>
                </a:solidFill>
                <a:latin typeface="Verdana" panose="020B0604030504040204" pitchFamily="34" charset="0"/>
              </a:rPr>
              <a:t>breakers</a:t>
            </a:r>
            <a:r>
              <a:rPr lang="es-MX" dirty="0">
                <a:solidFill>
                  <a:srgbClr val="000000"/>
                </a:solidFill>
                <a:latin typeface="Verdana" panose="020B0604030504040204" pitchFamily="34" charset="0"/>
              </a:rPr>
              <a:t> tienen forma de botón, que salta hacia afuera cuando se ve sometido a una sobrecarga; el piloto solo tiene que pulsar sobre el </a:t>
            </a:r>
            <a:r>
              <a:rPr lang="es-MX" dirty="0" err="1">
                <a:solidFill>
                  <a:srgbClr val="000000"/>
                </a:solidFill>
                <a:latin typeface="Verdana" panose="020B0604030504040204" pitchFamily="34" charset="0"/>
              </a:rPr>
              <a:t>breaker</a:t>
            </a:r>
            <a:r>
              <a:rPr lang="es-MX" dirty="0">
                <a:solidFill>
                  <a:srgbClr val="000000"/>
                </a:solidFill>
                <a:latin typeface="Verdana" panose="020B0604030504040204" pitchFamily="34" charset="0"/>
              </a:rPr>
              <a:t> ("botón") para volver a resta</a:t>
            </a:r>
            <a:endParaRPr lang="es-MX" dirty="0"/>
          </a:p>
        </p:txBody>
      </p:sp>
      <p:pic>
        <p:nvPicPr>
          <p:cNvPr id="7170" name="Picture 2" descr="Circuit break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2087" y="3717681"/>
            <a:ext cx="4467940" cy="3045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0284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4" name="Rectángulo 3"/>
          <p:cNvSpPr/>
          <p:nvPr/>
        </p:nvSpPr>
        <p:spPr>
          <a:xfrm>
            <a:off x="187471" y="656824"/>
            <a:ext cx="2417650" cy="369332"/>
          </a:xfrm>
          <a:prstGeom prst="rect">
            <a:avLst/>
          </a:prstGeom>
        </p:spPr>
        <p:txBody>
          <a:bodyPr wrap="none">
            <a:spAutoFit/>
          </a:bodyPr>
          <a:lstStyle/>
          <a:p>
            <a:r>
              <a:rPr lang="es-MX" b="1" dirty="0" smtClean="0">
                <a:solidFill>
                  <a:srgbClr val="990000"/>
                </a:solidFill>
                <a:latin typeface="Verdana" panose="020B0604030504040204" pitchFamily="34" charset="0"/>
              </a:rPr>
              <a:t>Otros elementos:</a:t>
            </a:r>
            <a:endParaRPr lang="es-MX" b="1" i="0" dirty="0">
              <a:solidFill>
                <a:srgbClr val="990000"/>
              </a:solidFill>
              <a:effectLst/>
              <a:latin typeface="Verdana" panose="020B0604030504040204" pitchFamily="34" charset="0"/>
            </a:endParaRPr>
          </a:p>
        </p:txBody>
      </p:sp>
      <p:sp>
        <p:nvSpPr>
          <p:cNvPr id="3" name="Rectángulo 2"/>
          <p:cNvSpPr/>
          <p:nvPr/>
        </p:nvSpPr>
        <p:spPr>
          <a:xfrm>
            <a:off x="187471" y="1026156"/>
            <a:ext cx="11462197" cy="3831818"/>
          </a:xfrm>
          <a:prstGeom prst="rect">
            <a:avLst/>
          </a:prstGeom>
        </p:spPr>
        <p:txBody>
          <a:bodyPr wrap="square">
            <a:spAutoFit/>
          </a:bodyPr>
          <a:lstStyle/>
          <a:p>
            <a:pPr algn="just">
              <a:lnSpc>
                <a:spcPct val="150000"/>
              </a:lnSpc>
            </a:pPr>
            <a:r>
              <a:rPr lang="es-MX" dirty="0">
                <a:solidFill>
                  <a:srgbClr val="000000"/>
                </a:solidFill>
                <a:latin typeface="Verdana" panose="020B0604030504040204" pitchFamily="34" charset="0"/>
              </a:rPr>
              <a:t>Además de los elementos anteriores, el sistema eléctrico consta de otros componentes como: motor de arranque, reguladores, inversores de polaridad, </a:t>
            </a:r>
            <a:r>
              <a:rPr lang="es-MX" dirty="0" err="1">
                <a:solidFill>
                  <a:srgbClr val="000000"/>
                </a:solidFill>
                <a:latin typeface="Verdana" panose="020B0604030504040204" pitchFamily="34" charset="0"/>
              </a:rPr>
              <a:t>contactores</a:t>
            </a:r>
            <a:r>
              <a:rPr lang="es-MX" dirty="0">
                <a:solidFill>
                  <a:srgbClr val="000000"/>
                </a:solidFill>
                <a:latin typeface="Verdana" panose="020B0604030504040204" pitchFamily="34" charset="0"/>
              </a:rPr>
              <a:t>, transformadores/rectificadores, etc... Para facilitar la conexión de los equipos al sistema eléctrico, los aviones disponen de una barra de corriente ("</a:t>
            </a:r>
            <a:r>
              <a:rPr lang="es-MX" dirty="0" err="1">
                <a:solidFill>
                  <a:srgbClr val="000000"/>
                </a:solidFill>
                <a:latin typeface="Verdana" panose="020B0604030504040204" pitchFamily="34" charset="0"/>
              </a:rPr>
              <a:t>electrical</a:t>
            </a:r>
            <a:r>
              <a:rPr lang="es-MX" dirty="0">
                <a:solidFill>
                  <a:srgbClr val="000000"/>
                </a:solidFill>
                <a:latin typeface="Verdana" panose="020B0604030504040204" pitchFamily="34" charset="0"/>
              </a:rPr>
              <a:t> bus") que distribuye la corriente a todos ellos, simplificando sobremanera el cableado</a:t>
            </a:r>
            <a:r>
              <a:rPr lang="es-MX" dirty="0" smtClean="0">
                <a:solidFill>
                  <a:srgbClr val="000000"/>
                </a:solidFill>
                <a:latin typeface="Verdana" panose="020B0604030504040204" pitchFamily="34" charset="0"/>
              </a:rPr>
              <a:t>. Puesto </a:t>
            </a:r>
            <a:r>
              <a:rPr lang="es-MX" dirty="0">
                <a:solidFill>
                  <a:srgbClr val="000000"/>
                </a:solidFill>
                <a:latin typeface="Verdana" panose="020B0604030504040204" pitchFamily="34" charset="0"/>
              </a:rPr>
              <a:t>que los generadores producen corriente continua y los alternadores corriente alterna, el sistema está provisto de los correspondientes conversores, de corriente </a:t>
            </a:r>
            <a:r>
              <a:rPr lang="es-MX" dirty="0" err="1">
                <a:solidFill>
                  <a:srgbClr val="000000"/>
                </a:solidFill>
                <a:latin typeface="Verdana" panose="020B0604030504040204" pitchFamily="34" charset="0"/>
              </a:rPr>
              <a:t>contínua</a:t>
            </a:r>
            <a:r>
              <a:rPr lang="es-MX" dirty="0">
                <a:solidFill>
                  <a:srgbClr val="000000"/>
                </a:solidFill>
                <a:latin typeface="Verdana" panose="020B0604030504040204" pitchFamily="34" charset="0"/>
              </a:rPr>
              <a:t> a alterna y viceversa.</a:t>
            </a:r>
            <a:r>
              <a:rPr lang="es-MX" dirty="0"/>
              <a:t/>
            </a:r>
            <a:br>
              <a:rPr lang="es-MX" dirty="0"/>
            </a:br>
            <a:r>
              <a:rPr lang="es-MX" dirty="0">
                <a:solidFill>
                  <a:srgbClr val="000000"/>
                </a:solidFill>
                <a:latin typeface="Verdana" panose="020B0604030504040204" pitchFamily="34" charset="0"/>
              </a:rPr>
              <a:t>El sistema de encendido del motor (magnetos), que como hemos dicho es un sistema independiente del eléctrico, se tratará en otro </a:t>
            </a:r>
            <a:r>
              <a:rPr lang="es-MX" dirty="0" err="1">
                <a:solidFill>
                  <a:srgbClr val="000000"/>
                </a:solidFill>
                <a:latin typeface="Verdana" panose="020B0604030504040204" pitchFamily="34" charset="0"/>
              </a:rPr>
              <a:t>capít</a:t>
            </a:r>
            <a:endParaRPr lang="es-MX" dirty="0"/>
          </a:p>
        </p:txBody>
      </p:sp>
    </p:spTree>
    <p:extLst>
      <p:ext uri="{BB962C8B-B14F-4D97-AF65-F5344CB8AC3E}">
        <p14:creationId xmlns:p14="http://schemas.microsoft.com/office/powerpoint/2010/main" val="11560606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4" name="Rectángulo 3"/>
          <p:cNvSpPr/>
          <p:nvPr/>
        </p:nvSpPr>
        <p:spPr>
          <a:xfrm>
            <a:off x="187471" y="656824"/>
            <a:ext cx="2366353" cy="369332"/>
          </a:xfrm>
          <a:prstGeom prst="rect">
            <a:avLst/>
          </a:prstGeom>
        </p:spPr>
        <p:txBody>
          <a:bodyPr wrap="none">
            <a:spAutoFit/>
          </a:bodyPr>
          <a:lstStyle/>
          <a:p>
            <a:r>
              <a:rPr lang="es-MX" b="1" dirty="0" smtClean="0">
                <a:solidFill>
                  <a:srgbClr val="990000"/>
                </a:solidFill>
                <a:latin typeface="Verdana" panose="020B0604030504040204" pitchFamily="34" charset="0"/>
              </a:rPr>
              <a:t>Fallos eléctricos:</a:t>
            </a:r>
            <a:endParaRPr lang="es-MX" b="1" i="0" dirty="0">
              <a:solidFill>
                <a:srgbClr val="990000"/>
              </a:solidFill>
              <a:effectLst/>
              <a:latin typeface="Verdana" panose="020B0604030504040204" pitchFamily="34" charset="0"/>
            </a:endParaRPr>
          </a:p>
        </p:txBody>
      </p:sp>
      <p:sp>
        <p:nvSpPr>
          <p:cNvPr id="3" name="Rectángulo 2"/>
          <p:cNvSpPr/>
          <p:nvPr/>
        </p:nvSpPr>
        <p:spPr>
          <a:xfrm>
            <a:off x="187471" y="1026156"/>
            <a:ext cx="11462197" cy="5586658"/>
          </a:xfrm>
          <a:prstGeom prst="rect">
            <a:avLst/>
          </a:prstGeom>
        </p:spPr>
        <p:txBody>
          <a:bodyPr wrap="square">
            <a:spAutoFit/>
          </a:bodyPr>
          <a:lstStyle/>
          <a:p>
            <a:pPr algn="just">
              <a:lnSpc>
                <a:spcPct val="150000"/>
              </a:lnSpc>
            </a:pPr>
            <a:r>
              <a:rPr lang="es-MX" sz="1600" dirty="0">
                <a:latin typeface="Arial" panose="020B0604020202020204" pitchFamily="34" charset="0"/>
                <a:cs typeface="Arial" panose="020B0604020202020204" pitchFamily="34" charset="0"/>
              </a:rPr>
              <a:t>La pérdida de corriente de salida del alternador se detecta porque el amperímetro </a:t>
            </a:r>
            <a:r>
              <a:rPr lang="es-MX" sz="1600" dirty="0" err="1">
                <a:latin typeface="Arial" panose="020B0604020202020204" pitchFamily="34" charset="0"/>
                <a:cs typeface="Arial" panose="020B0604020202020204" pitchFamily="34" charset="0"/>
              </a:rPr>
              <a:t>dá</a:t>
            </a:r>
            <a:r>
              <a:rPr lang="es-MX" sz="1600" dirty="0">
                <a:latin typeface="Arial" panose="020B0604020202020204" pitchFamily="34" charset="0"/>
                <a:cs typeface="Arial" panose="020B0604020202020204" pitchFamily="34" charset="0"/>
              </a:rPr>
              <a:t> una lectura cero o negativa, y en los aviones que dispongan de ella, porque se enciende la luz de aviso correspondiente. Antes de nada debemos asegurarnos de que la lectura es cero y no anormalmente baja, encendiendo un dispositivo eléctrico, por ejemplo la luz de aterrizaje. Si no se nota un incremento en la lectura del amperímetro, podemos asumir que existe un fallo en al alternador. Si el problema subsiste, chequear el </a:t>
            </a:r>
            <a:r>
              <a:rPr lang="es-MX" sz="1600" dirty="0" err="1">
                <a:latin typeface="Arial" panose="020B0604020202020204" pitchFamily="34" charset="0"/>
                <a:cs typeface="Arial" panose="020B0604020202020204" pitchFamily="34" charset="0"/>
              </a:rPr>
              <a:t>breaker</a:t>
            </a:r>
            <a:r>
              <a:rPr lang="es-MX" sz="1600" dirty="0">
                <a:latin typeface="Arial" panose="020B0604020202020204" pitchFamily="34" charset="0"/>
                <a:cs typeface="Arial" panose="020B0604020202020204" pitchFamily="34" charset="0"/>
              </a:rPr>
              <a:t> del alternador y restaurarlo si fuera necesario. El siguiente paso consiste en apagar el alternador durante un segundo y volverlo a encender (</a:t>
            </a:r>
            <a:r>
              <a:rPr lang="es-MX" sz="1600" dirty="0" err="1">
                <a:latin typeface="Arial" panose="020B0604020202020204" pitchFamily="34" charset="0"/>
                <a:cs typeface="Arial" panose="020B0604020202020204" pitchFamily="34" charset="0"/>
              </a:rPr>
              <a:t>switch</a:t>
            </a:r>
            <a:r>
              <a:rPr lang="es-MX" sz="1600" dirty="0">
                <a:latin typeface="Arial" panose="020B0604020202020204" pitchFamily="34" charset="0"/>
                <a:cs typeface="Arial" panose="020B0604020202020204" pitchFamily="34" charset="0"/>
              </a:rPr>
              <a:t> ALT). Si el problema era producido por </a:t>
            </a:r>
            <a:r>
              <a:rPr lang="es-MX" sz="1600" dirty="0" err="1">
                <a:latin typeface="Arial" panose="020B0604020202020204" pitchFamily="34" charset="0"/>
                <a:cs typeface="Arial" panose="020B0604020202020204" pitchFamily="34" charset="0"/>
              </a:rPr>
              <a:t>sobrevoltaje</a:t>
            </a:r>
            <a:r>
              <a:rPr lang="es-MX" sz="1600" dirty="0">
                <a:latin typeface="Arial" panose="020B0604020202020204" pitchFamily="34" charset="0"/>
                <a:cs typeface="Arial" panose="020B0604020202020204" pitchFamily="34" charset="0"/>
              </a:rPr>
              <a:t>, este procedimiento debe retornar el amperímetro a una lectura normal.</a:t>
            </a:r>
            <a:br>
              <a:rPr lang="es-MX" sz="1600" dirty="0">
                <a:latin typeface="Arial" panose="020B0604020202020204" pitchFamily="34" charset="0"/>
                <a:cs typeface="Arial" panose="020B0604020202020204" pitchFamily="34" charset="0"/>
              </a:rPr>
            </a:br>
            <a:r>
              <a:rPr lang="es-MX" sz="1600" dirty="0">
                <a:latin typeface="Arial" panose="020B0604020202020204" pitchFamily="34" charset="0"/>
                <a:cs typeface="Arial" panose="020B0604020202020204" pitchFamily="34" charset="0"/>
              </a:rPr>
              <a:t>Por último, si nada de lo anterior soluciona el fallo, apagar el alternador. Cuando se apaga el alternador, el sistema eléctrico se nutre de la batería, por lo que todo el equipamiento eléctrico no esencial debería ser cortado para conservar el máximo tiempo posible la energía de la batería.</a:t>
            </a:r>
          </a:p>
          <a:p>
            <a:pPr algn="just">
              <a:lnSpc>
                <a:spcPct val="150000"/>
              </a:lnSpc>
            </a:pPr>
            <a:r>
              <a:rPr lang="es-MX" sz="1600" dirty="0">
                <a:latin typeface="Arial" panose="020B0604020202020204" pitchFamily="34" charset="0"/>
                <a:cs typeface="Arial" panose="020B0604020202020204" pitchFamily="34" charset="0"/>
              </a:rPr>
              <a:t>En caso de fallo eléctrico en cualquier equipo, chequear el </a:t>
            </a:r>
            <a:r>
              <a:rPr lang="es-MX" sz="1600" dirty="0" err="1">
                <a:latin typeface="Arial" panose="020B0604020202020204" pitchFamily="34" charset="0"/>
                <a:cs typeface="Arial" panose="020B0604020202020204" pitchFamily="34" charset="0"/>
              </a:rPr>
              <a:t>breaker</a:t>
            </a:r>
            <a:r>
              <a:rPr lang="es-MX" sz="1600" dirty="0">
                <a:latin typeface="Arial" panose="020B0604020202020204" pitchFamily="34" charset="0"/>
                <a:cs typeface="Arial" panose="020B0604020202020204" pitchFamily="34" charset="0"/>
              </a:rPr>
              <a:t> correspondiente y restaurarlo. Si el fallo persiste no queda más remedio que apagar ese equipo.</a:t>
            </a:r>
          </a:p>
          <a:p>
            <a:pPr algn="just">
              <a:lnSpc>
                <a:spcPct val="150000"/>
              </a:lnSpc>
            </a:pPr>
            <a:r>
              <a:rPr lang="es-MX" sz="1600" dirty="0">
                <a:latin typeface="Arial" panose="020B0604020202020204" pitchFamily="34" charset="0"/>
                <a:cs typeface="Arial" panose="020B0604020202020204" pitchFamily="34" charset="0"/>
              </a:rPr>
              <a:t>Es importante desconectar el interruptor principal después de apagar el motor, ya que si se deja activado puede descargar la batería</a:t>
            </a:r>
          </a:p>
          <a:p>
            <a:pPr algn="just">
              <a:lnSpc>
                <a:spcPct val="150000"/>
              </a:lnSpc>
            </a:pPr>
            <a:endParaRPr lang="es-MX"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9020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4" name="Rectángulo 3"/>
          <p:cNvSpPr/>
          <p:nvPr/>
        </p:nvSpPr>
        <p:spPr>
          <a:xfrm>
            <a:off x="187471" y="656824"/>
            <a:ext cx="1531188" cy="369332"/>
          </a:xfrm>
          <a:prstGeom prst="rect">
            <a:avLst/>
          </a:prstGeom>
        </p:spPr>
        <p:txBody>
          <a:bodyPr wrap="none">
            <a:spAutoFit/>
          </a:bodyPr>
          <a:lstStyle/>
          <a:p>
            <a:r>
              <a:rPr lang="es-MX" b="1" dirty="0" smtClean="0">
                <a:solidFill>
                  <a:srgbClr val="990000"/>
                </a:solidFill>
                <a:latin typeface="Verdana" panose="020B0604030504040204" pitchFamily="34" charset="0"/>
              </a:rPr>
              <a:t>Magnetos:</a:t>
            </a:r>
            <a:endParaRPr lang="es-MX" b="1" i="0" dirty="0">
              <a:solidFill>
                <a:srgbClr val="990000"/>
              </a:solidFill>
              <a:effectLst/>
              <a:latin typeface="Verdana" panose="020B0604030504040204" pitchFamily="34" charset="0"/>
            </a:endParaRPr>
          </a:p>
        </p:txBody>
      </p:sp>
      <p:sp>
        <p:nvSpPr>
          <p:cNvPr id="3" name="Rectángulo 2"/>
          <p:cNvSpPr/>
          <p:nvPr/>
        </p:nvSpPr>
        <p:spPr>
          <a:xfrm>
            <a:off x="187471" y="1026156"/>
            <a:ext cx="11230378" cy="3293209"/>
          </a:xfrm>
          <a:prstGeom prst="rect">
            <a:avLst/>
          </a:prstGeom>
        </p:spPr>
        <p:txBody>
          <a:bodyPr wrap="square">
            <a:spAutoFit/>
          </a:bodyPr>
          <a:lstStyle/>
          <a:p>
            <a:pPr algn="just"/>
            <a:r>
              <a:rPr lang="es-MX" sz="1600" dirty="0" smtClean="0">
                <a:solidFill>
                  <a:srgbClr val="000000"/>
                </a:solidFill>
                <a:latin typeface="Verdana" panose="020B0604030504040204" pitchFamily="34" charset="0"/>
              </a:rPr>
              <a:t>Es </a:t>
            </a:r>
            <a:r>
              <a:rPr lang="es-MX" sz="1600" dirty="0">
                <a:solidFill>
                  <a:srgbClr val="000000"/>
                </a:solidFill>
                <a:latin typeface="Verdana" panose="020B0604030504040204" pitchFamily="34" charset="0"/>
              </a:rPr>
              <a:t>un generador de corriente diseñado para generar un voltaje suficiente para hacer saltar una chispa en las bujías, y así provocar la ignición de los gases comprimidos en un motor de combustión interna</a:t>
            </a:r>
            <a:r>
              <a:rPr lang="es-MX" sz="1600" dirty="0" smtClean="0">
                <a:solidFill>
                  <a:srgbClr val="000000"/>
                </a:solidFill>
                <a:latin typeface="Verdana" panose="020B0604030504040204" pitchFamily="34" charset="0"/>
              </a:rPr>
              <a:t>.</a:t>
            </a:r>
          </a:p>
          <a:p>
            <a:pPr algn="just"/>
            <a:r>
              <a:rPr lang="es-MX" sz="1600" dirty="0"/>
              <a:t/>
            </a:r>
            <a:br>
              <a:rPr lang="es-MX" sz="1600" dirty="0"/>
            </a:br>
            <a:r>
              <a:rPr lang="es-MX" sz="1600" dirty="0">
                <a:solidFill>
                  <a:srgbClr val="000000"/>
                </a:solidFill>
                <a:latin typeface="Verdana" panose="020B0604030504040204" pitchFamily="34" charset="0"/>
              </a:rPr>
              <a:t>Una magneto está compuesta de un rotor imantado, una armadura con un arrollamiento primario compuesto de unas pocas vueltas de hilo de cobre grueso y un arrollamiento secundario con un amplio número de vueltas de hilo fino, un ruptor de circuito y un capacitador</a:t>
            </a:r>
            <a:r>
              <a:rPr lang="es-MX" sz="1600" dirty="0" smtClean="0">
                <a:solidFill>
                  <a:srgbClr val="000000"/>
                </a:solidFill>
                <a:latin typeface="Verdana" panose="020B0604030504040204" pitchFamily="34" charset="0"/>
              </a:rPr>
              <a:t>.</a:t>
            </a:r>
          </a:p>
          <a:p>
            <a:pPr algn="just"/>
            <a:r>
              <a:rPr lang="es-MX" sz="1600" dirty="0"/>
              <a:t/>
            </a:r>
            <a:br>
              <a:rPr lang="es-MX" sz="1600" dirty="0"/>
            </a:br>
            <a:r>
              <a:rPr lang="es-MX" sz="1600" dirty="0">
                <a:solidFill>
                  <a:srgbClr val="000000"/>
                </a:solidFill>
                <a:latin typeface="Verdana" panose="020B0604030504040204" pitchFamily="34" charset="0"/>
              </a:rPr>
              <a:t>Cuando el rotor magnético, accionado por el movimiento del motor, gira, induce en el primario una corriente que carga el capacitador; el ruptor interrumpe el circuito del primario cuando la corriente inducida alcanza su máximo valor, y el campo magnético alrededor del primario colapsa. El capacitador descarga la corriente almacenada en el primario induciendo un campo magnético inverso. Este colapso y la reversión del campo magnético produce una corriente de alto voltaje en el secundario que es distribuido a las bujías para la ignición de la mezcla.</a:t>
            </a:r>
            <a:endParaRPr lang="es-MX" sz="1600" dirty="0"/>
          </a:p>
        </p:txBody>
      </p:sp>
    </p:spTree>
    <p:extLst>
      <p:ext uri="{BB962C8B-B14F-4D97-AF65-F5344CB8AC3E}">
        <p14:creationId xmlns:p14="http://schemas.microsoft.com/office/powerpoint/2010/main" val="164198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4" name="Rectángulo 3"/>
          <p:cNvSpPr/>
          <p:nvPr/>
        </p:nvSpPr>
        <p:spPr>
          <a:xfrm>
            <a:off x="187471" y="656824"/>
            <a:ext cx="1531188" cy="369332"/>
          </a:xfrm>
          <a:prstGeom prst="rect">
            <a:avLst/>
          </a:prstGeom>
        </p:spPr>
        <p:txBody>
          <a:bodyPr wrap="none">
            <a:spAutoFit/>
          </a:bodyPr>
          <a:lstStyle/>
          <a:p>
            <a:r>
              <a:rPr lang="es-MX" b="1" dirty="0" smtClean="0">
                <a:solidFill>
                  <a:srgbClr val="990000"/>
                </a:solidFill>
                <a:latin typeface="Verdana" panose="020B0604030504040204" pitchFamily="34" charset="0"/>
              </a:rPr>
              <a:t>Magnetos:</a:t>
            </a:r>
            <a:endParaRPr lang="es-MX" b="1" i="0" dirty="0">
              <a:solidFill>
                <a:srgbClr val="990000"/>
              </a:solidFill>
              <a:effectLst/>
              <a:latin typeface="Verdana" panose="020B0604030504040204" pitchFamily="34" charset="0"/>
            </a:endParaRPr>
          </a:p>
        </p:txBody>
      </p:sp>
      <p:sp>
        <p:nvSpPr>
          <p:cNvPr id="5" name="Rectángulo 4"/>
          <p:cNvSpPr/>
          <p:nvPr/>
        </p:nvSpPr>
        <p:spPr>
          <a:xfrm>
            <a:off x="187471" y="1026156"/>
            <a:ext cx="11815639" cy="4031873"/>
          </a:xfrm>
          <a:prstGeom prst="rect">
            <a:avLst/>
          </a:prstGeom>
        </p:spPr>
        <p:txBody>
          <a:bodyPr wrap="square">
            <a:spAutoFit/>
          </a:bodyPr>
          <a:lstStyle/>
          <a:p>
            <a:pPr algn="just"/>
            <a:r>
              <a:rPr lang="es-MX" sz="1600" dirty="0">
                <a:solidFill>
                  <a:srgbClr val="000000"/>
                </a:solidFill>
                <a:latin typeface="Verdana" panose="020B0604030504040204" pitchFamily="34" charset="0"/>
              </a:rPr>
              <a:t>En el panel de instrumentos, hay un interruptor de encendido/starter accionado por llave, el cual tiene cinco posiciones:</a:t>
            </a:r>
          </a:p>
          <a:p>
            <a:pPr>
              <a:buFont typeface="Arial" panose="020B0604020202020204" pitchFamily="34" charset="0"/>
              <a:buChar char="•"/>
            </a:pPr>
            <a:r>
              <a:rPr lang="es-MX" sz="1600" b="1" dirty="0">
                <a:solidFill>
                  <a:srgbClr val="000000"/>
                </a:solidFill>
                <a:latin typeface="Verdana" panose="020B0604030504040204" pitchFamily="34" charset="0"/>
              </a:rPr>
              <a:t>OFF</a:t>
            </a:r>
            <a:r>
              <a:rPr lang="es-MX" sz="1600" dirty="0">
                <a:solidFill>
                  <a:srgbClr val="000000"/>
                </a:solidFill>
                <a:latin typeface="Verdana" panose="020B0604030504040204" pitchFamily="34" charset="0"/>
              </a:rPr>
              <a:t> (Apagado).</a:t>
            </a:r>
          </a:p>
          <a:p>
            <a:pPr>
              <a:buFont typeface="Arial" panose="020B0604020202020204" pitchFamily="34" charset="0"/>
              <a:buChar char="•"/>
            </a:pPr>
            <a:r>
              <a:rPr lang="es-MX" sz="1600" b="1" dirty="0">
                <a:solidFill>
                  <a:srgbClr val="000000"/>
                </a:solidFill>
                <a:latin typeface="Verdana" panose="020B0604030504040204" pitchFamily="34" charset="0"/>
              </a:rPr>
              <a:t>R</a:t>
            </a:r>
            <a:r>
              <a:rPr lang="es-MX" sz="1600" dirty="0">
                <a:solidFill>
                  <a:srgbClr val="000000"/>
                </a:solidFill>
                <a:latin typeface="Verdana" panose="020B0604030504040204" pitchFamily="34" charset="0"/>
              </a:rPr>
              <a:t> (</a:t>
            </a:r>
            <a:r>
              <a:rPr lang="es-MX" sz="1600" dirty="0" err="1">
                <a:solidFill>
                  <a:srgbClr val="000000"/>
                </a:solidFill>
                <a:latin typeface="Verdana" panose="020B0604030504040204" pitchFamily="34" charset="0"/>
              </a:rPr>
              <a:t>Right</a:t>
            </a:r>
            <a:r>
              <a:rPr lang="es-MX" sz="1600" dirty="0">
                <a:solidFill>
                  <a:srgbClr val="000000"/>
                </a:solidFill>
                <a:latin typeface="Verdana" panose="020B0604030504040204" pitchFamily="34" charset="0"/>
              </a:rPr>
              <a:t>=Derecha) en la cual solo una magneto suministra corriente a su juego de bujías.</a:t>
            </a:r>
          </a:p>
          <a:p>
            <a:pPr>
              <a:buFont typeface="Arial" panose="020B0604020202020204" pitchFamily="34" charset="0"/>
              <a:buChar char="•"/>
            </a:pPr>
            <a:r>
              <a:rPr lang="es-MX" sz="1600" b="1" dirty="0">
                <a:solidFill>
                  <a:srgbClr val="000000"/>
                </a:solidFill>
                <a:latin typeface="Verdana" panose="020B0604030504040204" pitchFamily="34" charset="0"/>
              </a:rPr>
              <a:t>L</a:t>
            </a:r>
            <a:r>
              <a:rPr lang="es-MX" sz="1600" dirty="0">
                <a:solidFill>
                  <a:srgbClr val="000000"/>
                </a:solidFill>
                <a:latin typeface="Verdana" panose="020B0604030504040204" pitchFamily="34" charset="0"/>
              </a:rPr>
              <a:t> (</a:t>
            </a:r>
            <a:r>
              <a:rPr lang="es-MX" sz="1600" dirty="0" err="1">
                <a:solidFill>
                  <a:srgbClr val="000000"/>
                </a:solidFill>
                <a:latin typeface="Verdana" panose="020B0604030504040204" pitchFamily="34" charset="0"/>
              </a:rPr>
              <a:t>Left</a:t>
            </a:r>
            <a:r>
              <a:rPr lang="es-MX" sz="1600" dirty="0">
                <a:solidFill>
                  <a:srgbClr val="000000"/>
                </a:solidFill>
                <a:latin typeface="Verdana" panose="020B0604030504040204" pitchFamily="34" charset="0"/>
              </a:rPr>
              <a:t>=Izquierda) lo mismo con la otra magneto y su juego de bujías.</a:t>
            </a:r>
          </a:p>
          <a:p>
            <a:pPr>
              <a:buFont typeface="Arial" panose="020B0604020202020204" pitchFamily="34" charset="0"/>
              <a:buChar char="•"/>
            </a:pPr>
            <a:r>
              <a:rPr lang="es-MX" sz="1600" b="1" dirty="0">
                <a:solidFill>
                  <a:srgbClr val="000000"/>
                </a:solidFill>
                <a:latin typeface="Verdana" panose="020B0604030504040204" pitchFamily="34" charset="0"/>
              </a:rPr>
              <a:t>BOTH</a:t>
            </a:r>
            <a:r>
              <a:rPr lang="es-MX" sz="1600" dirty="0">
                <a:solidFill>
                  <a:srgbClr val="000000"/>
                </a:solidFill>
                <a:latin typeface="Verdana" panose="020B0604030504040204" pitchFamily="34" charset="0"/>
              </a:rPr>
              <a:t> (Ambos), ambas magnetos suministran corriente, cada una a su juego de bujías, y</a:t>
            </a:r>
          </a:p>
          <a:p>
            <a:pPr>
              <a:buFont typeface="Arial" panose="020B0604020202020204" pitchFamily="34" charset="0"/>
              <a:buChar char="•"/>
            </a:pPr>
            <a:r>
              <a:rPr lang="es-MX" sz="1600" b="1" dirty="0">
                <a:solidFill>
                  <a:srgbClr val="000000"/>
                </a:solidFill>
                <a:latin typeface="Verdana" panose="020B0604030504040204" pitchFamily="34" charset="0"/>
              </a:rPr>
              <a:t>START</a:t>
            </a:r>
            <a:r>
              <a:rPr lang="es-MX" sz="1600" dirty="0">
                <a:solidFill>
                  <a:srgbClr val="000000"/>
                </a:solidFill>
                <a:latin typeface="Verdana" panose="020B0604030504040204" pitchFamily="34" charset="0"/>
              </a:rPr>
              <a:t> (Arranque) que acciona el starter que arranca el motor.</a:t>
            </a:r>
          </a:p>
          <a:p>
            <a:pPr algn="just"/>
            <a:endParaRPr lang="es-MX" sz="1600" dirty="0" smtClean="0">
              <a:solidFill>
                <a:srgbClr val="000000"/>
              </a:solidFill>
              <a:latin typeface="Verdana" panose="020B0604030504040204" pitchFamily="34" charset="0"/>
            </a:endParaRPr>
          </a:p>
          <a:p>
            <a:pPr algn="just"/>
            <a:r>
              <a:rPr lang="es-MX" sz="1600" dirty="0" smtClean="0">
                <a:solidFill>
                  <a:srgbClr val="000000"/>
                </a:solidFill>
                <a:latin typeface="Verdana" panose="020B0604030504040204" pitchFamily="34" charset="0"/>
              </a:rPr>
              <a:t>Para </a:t>
            </a:r>
            <a:r>
              <a:rPr lang="es-MX" sz="1600" dirty="0">
                <a:solidFill>
                  <a:srgbClr val="000000"/>
                </a:solidFill>
                <a:latin typeface="Verdana" panose="020B0604030504040204" pitchFamily="34" charset="0"/>
              </a:rPr>
              <a:t>generar electricidad las magnetos deben girar, así que para poner en marcha el motor el piloto acciona el arranque (llave en START), alimentado por la batería, con lo cual se hace girar al cigüeñal y este a su vez las magnetos. Una vez comienzan a girar, las magnetos producen corriente y hacen saltar en las bujías la chispa que inflama la mezcla de aire y combustible en los cilindros. En el momento en que el motor comienza a girar por su propios medios (explosiones en los cilindros), el piloto suelta la llave, la cual vuelve </a:t>
            </a:r>
            <a:r>
              <a:rPr lang="es-MX" sz="1600" dirty="0" err="1">
                <a:solidFill>
                  <a:srgbClr val="000000"/>
                </a:solidFill>
                <a:latin typeface="Verdana" panose="020B0604030504040204" pitchFamily="34" charset="0"/>
              </a:rPr>
              <a:t>automauticamente</a:t>
            </a:r>
            <a:r>
              <a:rPr lang="es-MX" sz="1600" dirty="0">
                <a:solidFill>
                  <a:srgbClr val="000000"/>
                </a:solidFill>
                <a:latin typeface="Verdana" panose="020B0604030504040204" pitchFamily="34" charset="0"/>
              </a:rPr>
              <a:t> a su posición de BOTH quedando desactivado el sistema de arranque. El motor sigue su ciclo de trabajo, con el sistema de encendido alimentado por la corriente generada por las magnetos gracias al giro del motor, así que la batería ya no juega </a:t>
            </a:r>
            <a:r>
              <a:rPr lang="es-MX" sz="1600" dirty="0" err="1">
                <a:solidFill>
                  <a:srgbClr val="000000"/>
                </a:solidFill>
                <a:latin typeface="Verdana" panose="020B0604030504040204" pitchFamily="34" charset="0"/>
              </a:rPr>
              <a:t>ning</a:t>
            </a:r>
            <a:endParaRPr lang="es-MX" sz="1600" b="0" i="0" dirty="0">
              <a:solidFill>
                <a:srgbClr val="000000"/>
              </a:solidFill>
              <a:effectLst/>
              <a:latin typeface="Verdana" panose="020B0604030504040204" pitchFamily="34" charset="0"/>
            </a:endParaRPr>
          </a:p>
        </p:txBody>
      </p:sp>
      <p:pic>
        <p:nvPicPr>
          <p:cNvPr id="8194" name="Picture 2" descr="Llave de encendi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8668" y="4919730"/>
            <a:ext cx="2770895" cy="1802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717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3" name="Rectángulo 2"/>
          <p:cNvSpPr/>
          <p:nvPr/>
        </p:nvSpPr>
        <p:spPr>
          <a:xfrm rot="1723015">
            <a:off x="5652981" y="2033793"/>
            <a:ext cx="6778420" cy="738664"/>
          </a:xfrm>
          <a:prstGeom prst="rect">
            <a:avLst/>
          </a:prstGeom>
        </p:spPr>
        <p:txBody>
          <a:bodyPr wrap="square">
            <a:spAutoFit/>
          </a:bodyPr>
          <a:lstStyle/>
          <a:p>
            <a:pPr fontAlgn="base"/>
            <a:r>
              <a:rPr lang="es-MX" sz="1400" dirty="0" smtClean="0">
                <a:solidFill>
                  <a:srgbClr val="C00000"/>
                </a:solidFill>
                <a:latin typeface="Average"/>
              </a:rPr>
              <a:t>La corriente eléctrica utilizada en los aviones es de diferentes tipos, pero suele ser:</a:t>
            </a:r>
          </a:p>
          <a:p>
            <a:pPr fontAlgn="base">
              <a:buFont typeface="Arial" panose="020B0604020202020204" pitchFamily="34" charset="0"/>
              <a:buChar char="•"/>
            </a:pPr>
            <a:r>
              <a:rPr lang="es-MX" sz="1400" dirty="0" smtClean="0">
                <a:solidFill>
                  <a:srgbClr val="C00000"/>
                </a:solidFill>
                <a:latin typeface="Average"/>
              </a:rPr>
              <a:t>Corriente alterna de 115 Voltios.</a:t>
            </a:r>
          </a:p>
          <a:p>
            <a:pPr fontAlgn="base">
              <a:buFont typeface="Arial" panose="020B0604020202020204" pitchFamily="34" charset="0"/>
              <a:buChar char="•"/>
            </a:pPr>
            <a:r>
              <a:rPr lang="es-MX" sz="1400" dirty="0" smtClean="0">
                <a:solidFill>
                  <a:srgbClr val="C00000"/>
                </a:solidFill>
                <a:latin typeface="Average"/>
              </a:rPr>
              <a:t>Corriente continua de 28 Voltios.</a:t>
            </a:r>
            <a:endParaRPr lang="es-MX" sz="1400" b="0" i="0" dirty="0">
              <a:solidFill>
                <a:srgbClr val="C00000"/>
              </a:solidFill>
              <a:effectLst/>
              <a:latin typeface="Average"/>
            </a:endParaRPr>
          </a:p>
        </p:txBody>
      </p:sp>
      <p:sp>
        <p:nvSpPr>
          <p:cNvPr id="7" name="Título 1"/>
          <p:cNvSpPr txBox="1">
            <a:spLocks/>
          </p:cNvSpPr>
          <p:nvPr/>
        </p:nvSpPr>
        <p:spPr>
          <a:xfrm rot="20320796">
            <a:off x="-742255" y="1377207"/>
            <a:ext cx="6362597" cy="656824"/>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_tradnl" sz="2400" dirty="0" smtClean="0">
                <a:solidFill>
                  <a:srgbClr val="C00000"/>
                </a:solidFill>
              </a:rPr>
              <a:t>De donde se obtiene la energía eléctrica??</a:t>
            </a:r>
            <a:endParaRPr lang="es-MX" sz="2400" dirty="0">
              <a:solidFill>
                <a:srgbClr val="C00000"/>
              </a:solidFill>
            </a:endParaRPr>
          </a:p>
        </p:txBody>
      </p:sp>
      <p:sp>
        <p:nvSpPr>
          <p:cNvPr id="6" name="Rectángulo 5"/>
          <p:cNvSpPr/>
          <p:nvPr/>
        </p:nvSpPr>
        <p:spPr>
          <a:xfrm>
            <a:off x="270456" y="3168205"/>
            <a:ext cx="10200068" cy="646331"/>
          </a:xfrm>
          <a:prstGeom prst="rect">
            <a:avLst/>
          </a:prstGeom>
        </p:spPr>
        <p:txBody>
          <a:bodyPr wrap="square">
            <a:spAutoFit/>
          </a:bodyPr>
          <a:lstStyle/>
          <a:p>
            <a:r>
              <a:rPr lang="es-MX" dirty="0">
                <a:solidFill>
                  <a:srgbClr val="C00000"/>
                </a:solidFill>
              </a:rPr>
              <a:t>Sistemas de generación de potencia: dentro de este grupo están los motores del avión, la unidad de potencia auxiliar APU, la turbina de impacto de aire </a:t>
            </a:r>
            <a:r>
              <a:rPr lang="es-MX" dirty="0" smtClean="0">
                <a:solidFill>
                  <a:srgbClr val="C00000"/>
                </a:solidFill>
              </a:rPr>
              <a:t>RAT.</a:t>
            </a:r>
            <a:endParaRPr lang="es-MX" dirty="0">
              <a:solidFill>
                <a:srgbClr val="C00000"/>
              </a:solidFill>
            </a:endParaRPr>
          </a:p>
        </p:txBody>
      </p:sp>
    </p:spTree>
    <p:extLst>
      <p:ext uri="{BB962C8B-B14F-4D97-AF65-F5344CB8AC3E}">
        <p14:creationId xmlns:p14="http://schemas.microsoft.com/office/powerpoint/2010/main" val="1297034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6" name="Rectángulo 5"/>
          <p:cNvSpPr/>
          <p:nvPr/>
        </p:nvSpPr>
        <p:spPr>
          <a:xfrm>
            <a:off x="72979" y="824251"/>
            <a:ext cx="11797048" cy="3738844"/>
          </a:xfrm>
          <a:prstGeom prst="rect">
            <a:avLst/>
          </a:prstGeom>
        </p:spPr>
        <p:txBody>
          <a:bodyPr wrap="square">
            <a:spAutoFit/>
          </a:bodyPr>
          <a:lstStyle/>
          <a:p>
            <a:pPr algn="just">
              <a:lnSpc>
                <a:spcPct val="150000"/>
              </a:lnSpc>
            </a:pPr>
            <a:r>
              <a:rPr lang="es-MX" sz="1600" dirty="0">
                <a:solidFill>
                  <a:srgbClr val="C00000"/>
                </a:solidFill>
              </a:rPr>
              <a:t>La generación se lleva a cabo por diferentes unidades instaladas en el avión como son los generadores principales, los sistemas de generación auxiliar GPU (“</a:t>
            </a:r>
            <a:r>
              <a:rPr lang="es-MX" sz="1600" dirty="0" err="1">
                <a:solidFill>
                  <a:srgbClr val="C00000"/>
                </a:solidFill>
              </a:rPr>
              <a:t>Ground</a:t>
            </a:r>
            <a:r>
              <a:rPr lang="es-MX" sz="1600" dirty="0">
                <a:solidFill>
                  <a:srgbClr val="C00000"/>
                </a:solidFill>
              </a:rPr>
              <a:t> </a:t>
            </a:r>
            <a:r>
              <a:rPr lang="es-MX" sz="1600" dirty="0" err="1">
                <a:solidFill>
                  <a:srgbClr val="C00000"/>
                </a:solidFill>
              </a:rPr>
              <a:t>Power</a:t>
            </a:r>
            <a:r>
              <a:rPr lang="es-MX" sz="1600" dirty="0">
                <a:solidFill>
                  <a:srgbClr val="C00000"/>
                </a:solidFill>
              </a:rPr>
              <a:t> </a:t>
            </a:r>
            <a:r>
              <a:rPr lang="es-MX" sz="1600" dirty="0" err="1">
                <a:solidFill>
                  <a:srgbClr val="C00000"/>
                </a:solidFill>
              </a:rPr>
              <a:t>Unit</a:t>
            </a:r>
            <a:r>
              <a:rPr lang="es-MX" sz="1600" dirty="0">
                <a:solidFill>
                  <a:srgbClr val="C00000"/>
                </a:solidFill>
              </a:rPr>
              <a:t>”) para el servicio de alimentación en tierra y APU (“</a:t>
            </a:r>
            <a:r>
              <a:rPr lang="es-MX" sz="1600" dirty="0" err="1">
                <a:solidFill>
                  <a:srgbClr val="C00000"/>
                </a:solidFill>
              </a:rPr>
              <a:t>Auxiliary</a:t>
            </a:r>
            <a:r>
              <a:rPr lang="es-MX" sz="1600" dirty="0">
                <a:solidFill>
                  <a:srgbClr val="C00000"/>
                </a:solidFill>
              </a:rPr>
              <a:t> </a:t>
            </a:r>
            <a:r>
              <a:rPr lang="es-MX" sz="1600" dirty="0" err="1">
                <a:solidFill>
                  <a:srgbClr val="C00000"/>
                </a:solidFill>
              </a:rPr>
              <a:t>Power</a:t>
            </a:r>
            <a:r>
              <a:rPr lang="es-MX" sz="1600" dirty="0">
                <a:solidFill>
                  <a:srgbClr val="C00000"/>
                </a:solidFill>
              </a:rPr>
              <a:t> </a:t>
            </a:r>
            <a:r>
              <a:rPr lang="es-MX" sz="1600" dirty="0" err="1">
                <a:solidFill>
                  <a:srgbClr val="C00000"/>
                </a:solidFill>
              </a:rPr>
              <a:t>Unit</a:t>
            </a:r>
            <a:r>
              <a:rPr lang="es-MX" sz="1600" dirty="0">
                <a:solidFill>
                  <a:srgbClr val="C00000"/>
                </a:solidFill>
              </a:rPr>
              <a:t>”) o unidad de potencia auxiliar que puede utilizarse tanto en tierra como en vuelo, los generadores de emergencia se encargan de suministrar energía en caso de fallo de los sistemas principales y auxiliares. Las baterías también pueden incluirse en el sistema de generación ya que permiten almacenar energía que puede emplearse en el caso de un fallo total del sistema eléctrico en el que todos los sistemas de generación tanto principales, auxiliares o de emergencia están inoperativos. Debido a la gran variedad de equipos a bordo de un avión y que en muchos casos no trabajan al mismo nivel de tensión que el suministrado por las fuentes de generación principales es necesario disponer de las unidades de transformación y conversión (transformadores rectificadores, inversor…) que se encargan de adaptar la tensión a la requerida por las cargas.</a:t>
            </a:r>
          </a:p>
        </p:txBody>
      </p:sp>
    </p:spTree>
    <p:extLst>
      <p:ext uri="{BB962C8B-B14F-4D97-AF65-F5344CB8AC3E}">
        <p14:creationId xmlns:p14="http://schemas.microsoft.com/office/powerpoint/2010/main" val="8966051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pic>
        <p:nvPicPr>
          <p:cNvPr id="3" name="Imagen 2"/>
          <p:cNvPicPr>
            <a:picLocks noChangeAspect="1"/>
          </p:cNvPicPr>
          <p:nvPr/>
        </p:nvPicPr>
        <p:blipFill>
          <a:blip r:embed="rId2"/>
          <a:stretch>
            <a:fillRect/>
          </a:stretch>
        </p:blipFill>
        <p:spPr>
          <a:xfrm>
            <a:off x="2815979" y="656824"/>
            <a:ext cx="6572720" cy="6208165"/>
          </a:xfrm>
          <a:prstGeom prst="rect">
            <a:avLst/>
          </a:prstGeom>
        </p:spPr>
      </p:pic>
    </p:spTree>
    <p:extLst>
      <p:ext uri="{BB962C8B-B14F-4D97-AF65-F5344CB8AC3E}">
        <p14:creationId xmlns:p14="http://schemas.microsoft.com/office/powerpoint/2010/main" val="2855789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pic>
        <p:nvPicPr>
          <p:cNvPr id="13314" name="Picture 2" descr="https://www.researchgate.net/profile/Jacek_Gieras/publication/244989289/figure/fig1/AS:298502677647360@1448179992363/Figure-11-Aircraft-generators-1-main-generator-2-APU-3-RAT-4-GPU-23-3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366" y="1301503"/>
            <a:ext cx="9825551" cy="462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3811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4" name="Rectángulo 3"/>
          <p:cNvSpPr/>
          <p:nvPr/>
        </p:nvSpPr>
        <p:spPr>
          <a:xfrm>
            <a:off x="187471" y="656824"/>
            <a:ext cx="1476686" cy="369332"/>
          </a:xfrm>
          <a:prstGeom prst="rect">
            <a:avLst/>
          </a:prstGeom>
        </p:spPr>
        <p:txBody>
          <a:bodyPr wrap="none">
            <a:spAutoFit/>
          </a:bodyPr>
          <a:lstStyle/>
          <a:p>
            <a:r>
              <a:rPr lang="es-MX" b="1" dirty="0" smtClean="0">
                <a:solidFill>
                  <a:srgbClr val="990000"/>
                </a:solidFill>
                <a:latin typeface="Verdana" panose="020B0604030504040204" pitchFamily="34" charset="0"/>
              </a:rPr>
              <a:t>Resumen:</a:t>
            </a:r>
            <a:endParaRPr lang="es-MX" b="1" i="0" dirty="0">
              <a:solidFill>
                <a:srgbClr val="990000"/>
              </a:solidFill>
              <a:effectLst/>
              <a:latin typeface="Verdana" panose="020B0604030504040204" pitchFamily="34" charset="0"/>
            </a:endParaRPr>
          </a:p>
        </p:txBody>
      </p:sp>
      <p:sp>
        <p:nvSpPr>
          <p:cNvPr id="5" name="Rectángulo 4"/>
          <p:cNvSpPr/>
          <p:nvPr/>
        </p:nvSpPr>
        <p:spPr>
          <a:xfrm>
            <a:off x="187471" y="970487"/>
            <a:ext cx="12004529" cy="4031873"/>
          </a:xfrm>
          <a:prstGeom prst="rect">
            <a:avLst/>
          </a:prstGeom>
        </p:spPr>
        <p:txBody>
          <a:bodyPr wrap="square">
            <a:spAutoFit/>
          </a:bodyPr>
          <a:lstStyle/>
          <a:p>
            <a:pPr algn="just">
              <a:buFont typeface="Arial" panose="020B0604020202020204" pitchFamily="34" charset="0"/>
              <a:buChar char="•"/>
            </a:pPr>
            <a:r>
              <a:rPr lang="es-MX" sz="1600" dirty="0">
                <a:solidFill>
                  <a:srgbClr val="000000"/>
                </a:solidFill>
                <a:latin typeface="Verdana" panose="020B0604030504040204" pitchFamily="34" charset="0"/>
              </a:rPr>
              <a:t>El sistema eléctrico proporciona la energía necesaria para el funcionamiento de otros sistemas.</a:t>
            </a:r>
          </a:p>
          <a:p>
            <a:pPr algn="just">
              <a:buFont typeface="Arial" panose="020B0604020202020204" pitchFamily="34" charset="0"/>
              <a:buChar char="•"/>
            </a:pPr>
            <a:r>
              <a:rPr lang="es-MX" sz="1600" dirty="0">
                <a:solidFill>
                  <a:srgbClr val="000000"/>
                </a:solidFill>
                <a:latin typeface="Verdana" panose="020B0604030504040204" pitchFamily="34" charset="0"/>
              </a:rPr>
              <a:t>El sistema de encendido (magnetos) es independiente del sistema eléctrico.</a:t>
            </a:r>
          </a:p>
          <a:p>
            <a:pPr algn="just">
              <a:buFont typeface="Arial" panose="020B0604020202020204" pitchFamily="34" charset="0"/>
              <a:buChar char="•"/>
            </a:pPr>
            <a:r>
              <a:rPr lang="es-MX" sz="1600" dirty="0">
                <a:solidFill>
                  <a:srgbClr val="000000"/>
                </a:solidFill>
                <a:latin typeface="Verdana" panose="020B0604030504040204" pitchFamily="34" charset="0"/>
              </a:rPr>
              <a:t>La batería o acumulador almacena energía, transformando la energía eléctrica en energía química y viceversa.</a:t>
            </a:r>
          </a:p>
          <a:p>
            <a:pPr algn="just">
              <a:buFont typeface="Arial" panose="020B0604020202020204" pitchFamily="34" charset="0"/>
              <a:buChar char="•"/>
            </a:pPr>
            <a:r>
              <a:rPr lang="es-MX" sz="1600" dirty="0">
                <a:solidFill>
                  <a:srgbClr val="000000"/>
                </a:solidFill>
                <a:latin typeface="Verdana" panose="020B0604030504040204" pitchFamily="34" charset="0"/>
              </a:rPr>
              <a:t>La batería es una fuente de reserva de electricidad </a:t>
            </a:r>
            <a:r>
              <a:rPr lang="es-MX" sz="1600" i="1" dirty="0">
                <a:solidFill>
                  <a:srgbClr val="000000"/>
                </a:solidFill>
                <a:latin typeface="Verdana" panose="020B0604030504040204" pitchFamily="34" charset="0"/>
              </a:rPr>
              <a:t>limitada</a:t>
            </a:r>
            <a:r>
              <a:rPr lang="es-MX" sz="1600" dirty="0">
                <a:solidFill>
                  <a:srgbClr val="000000"/>
                </a:solidFill>
                <a:latin typeface="Verdana" panose="020B0604030504040204" pitchFamily="34" charset="0"/>
              </a:rPr>
              <a:t>.</a:t>
            </a:r>
          </a:p>
          <a:p>
            <a:pPr algn="just">
              <a:buFont typeface="Arial" panose="020B0604020202020204" pitchFamily="34" charset="0"/>
              <a:buChar char="•"/>
            </a:pPr>
            <a:r>
              <a:rPr lang="es-MX" sz="1600" dirty="0">
                <a:solidFill>
                  <a:srgbClr val="000000"/>
                </a:solidFill>
                <a:latin typeface="Verdana" panose="020B0604030504040204" pitchFamily="34" charset="0"/>
              </a:rPr>
              <a:t>El generador o el alternador producen la corriente necesaria para alimentar al sistema eléctrico y recargar la batería.</a:t>
            </a:r>
          </a:p>
          <a:p>
            <a:pPr algn="just">
              <a:buFont typeface="Arial" panose="020B0604020202020204" pitchFamily="34" charset="0"/>
              <a:buChar char="•"/>
            </a:pPr>
            <a:r>
              <a:rPr lang="es-MX" sz="1600" dirty="0">
                <a:solidFill>
                  <a:srgbClr val="000000"/>
                </a:solidFill>
                <a:latin typeface="Verdana" panose="020B0604030504040204" pitchFamily="34" charset="0"/>
              </a:rPr>
              <a:t>Los generadores producen corriente continua y los alternadores corriente alterna.</a:t>
            </a:r>
          </a:p>
          <a:p>
            <a:pPr algn="just">
              <a:buFont typeface="Arial" panose="020B0604020202020204" pitchFamily="34" charset="0"/>
              <a:buChar char="•"/>
            </a:pPr>
            <a:r>
              <a:rPr lang="es-MX" sz="1600" dirty="0">
                <a:solidFill>
                  <a:srgbClr val="000000"/>
                </a:solidFill>
                <a:latin typeface="Verdana" panose="020B0604030504040204" pitchFamily="34" charset="0"/>
              </a:rPr>
              <a:t>El amperímetro, analógico o digital, y las luces de aviso cuando existen, nos sirven para monitorizar el rendimiento del sistema eléctrico.</a:t>
            </a:r>
          </a:p>
          <a:p>
            <a:pPr algn="just">
              <a:buFont typeface="Arial" panose="020B0604020202020204" pitchFamily="34" charset="0"/>
              <a:buChar char="•"/>
            </a:pPr>
            <a:r>
              <a:rPr lang="es-MX" sz="1600" dirty="0">
                <a:solidFill>
                  <a:srgbClr val="000000"/>
                </a:solidFill>
                <a:latin typeface="Verdana" panose="020B0604030504040204" pitchFamily="34" charset="0"/>
              </a:rPr>
              <a:t>El interruptor "master" apaga/enciende el sistema eléctrico.</a:t>
            </a:r>
          </a:p>
          <a:p>
            <a:pPr algn="just">
              <a:buFont typeface="Arial" panose="020B0604020202020204" pitchFamily="34" charset="0"/>
              <a:buChar char="•"/>
            </a:pPr>
            <a:r>
              <a:rPr lang="es-MX" sz="1600" dirty="0">
                <a:solidFill>
                  <a:srgbClr val="000000"/>
                </a:solidFill>
                <a:latin typeface="Verdana" panose="020B0604030504040204" pitchFamily="34" charset="0"/>
              </a:rPr>
              <a:t>El master suele ser dual, un interruptor para la batería y otro para el alternador.</a:t>
            </a:r>
          </a:p>
          <a:p>
            <a:pPr algn="just">
              <a:buFont typeface="Arial" panose="020B0604020202020204" pitchFamily="34" charset="0"/>
              <a:buChar char="•"/>
            </a:pPr>
            <a:r>
              <a:rPr lang="es-MX" sz="1600" dirty="0">
                <a:solidFill>
                  <a:srgbClr val="000000"/>
                </a:solidFill>
                <a:latin typeface="Verdana" panose="020B0604030504040204" pitchFamily="34" charset="0"/>
              </a:rPr>
              <a:t>Todos los equipos eléctricos están protegidos de posibles daños debido a una sobrecarga de corriente por fusibles o </a:t>
            </a:r>
            <a:r>
              <a:rPr lang="es-MX" sz="1600" dirty="0" err="1">
                <a:solidFill>
                  <a:srgbClr val="000000"/>
                </a:solidFill>
                <a:latin typeface="Verdana" panose="020B0604030504040204" pitchFamily="34" charset="0"/>
              </a:rPr>
              <a:t>breakers</a:t>
            </a:r>
            <a:r>
              <a:rPr lang="es-MX" sz="1600" dirty="0">
                <a:solidFill>
                  <a:srgbClr val="000000"/>
                </a:solidFill>
                <a:latin typeface="Verdana" panose="020B0604030504040204" pitchFamily="34" charset="0"/>
              </a:rPr>
              <a:t>.</a:t>
            </a:r>
          </a:p>
          <a:p>
            <a:pPr algn="just">
              <a:buFont typeface="Arial" panose="020B0604020202020204" pitchFamily="34" charset="0"/>
              <a:buChar char="•"/>
            </a:pPr>
            <a:r>
              <a:rPr lang="es-MX" sz="1600" dirty="0">
                <a:solidFill>
                  <a:srgbClr val="000000"/>
                </a:solidFill>
                <a:latin typeface="Verdana" panose="020B0604030504040204" pitchFamily="34" charset="0"/>
              </a:rPr>
              <a:t>Los fusibles han de sustituirse, en tanto los </a:t>
            </a:r>
            <a:r>
              <a:rPr lang="es-MX" sz="1600" dirty="0" err="1">
                <a:solidFill>
                  <a:srgbClr val="000000"/>
                </a:solidFill>
                <a:latin typeface="Verdana" panose="020B0604030504040204" pitchFamily="34" charset="0"/>
              </a:rPr>
              <a:t>breakers</a:t>
            </a:r>
            <a:r>
              <a:rPr lang="es-MX" sz="1600" dirty="0">
                <a:solidFill>
                  <a:srgbClr val="000000"/>
                </a:solidFill>
                <a:latin typeface="Verdana" panose="020B0604030504040204" pitchFamily="34" charset="0"/>
              </a:rPr>
              <a:t> pueden restaurarse </a:t>
            </a:r>
            <a:r>
              <a:rPr lang="es-MX" sz="1600" dirty="0" err="1">
                <a:solidFill>
                  <a:srgbClr val="000000"/>
                </a:solidFill>
                <a:latin typeface="Verdana" panose="020B0604030504040204" pitchFamily="34" charset="0"/>
              </a:rPr>
              <a:t>pulsandolos</a:t>
            </a:r>
            <a:r>
              <a:rPr lang="es-MX" sz="1600" dirty="0">
                <a:solidFill>
                  <a:srgbClr val="000000"/>
                </a:solidFill>
                <a:latin typeface="Verdana" panose="020B0604030504040204" pitchFamily="34" charset="0"/>
              </a:rPr>
              <a:t>.</a:t>
            </a:r>
          </a:p>
          <a:p>
            <a:pPr algn="just">
              <a:buFont typeface="Arial" panose="020B0604020202020204" pitchFamily="34" charset="0"/>
              <a:buChar char="•"/>
            </a:pPr>
            <a:r>
              <a:rPr lang="es-MX" sz="1600" dirty="0">
                <a:solidFill>
                  <a:srgbClr val="000000"/>
                </a:solidFill>
                <a:latin typeface="Verdana" panose="020B0604030504040204" pitchFamily="34" charset="0"/>
              </a:rPr>
              <a:t>En caso de apagar el alternador por avería, debemos apagar también todos los equipos eléctricos no imprescindibles para alargar el periodo de reserva de la batería.</a:t>
            </a:r>
            <a:endParaRPr lang="es-MX" sz="1600" b="0" i="0"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15139460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88028" y="0"/>
            <a:ext cx="11381999" cy="656824"/>
          </a:xfrm>
        </p:spPr>
        <p:txBody>
          <a:bodyPr/>
          <a:lstStyle/>
          <a:p>
            <a:pPr algn="ctr"/>
            <a:r>
              <a:rPr lang="es-ES_tradnl" sz="4000" dirty="0" smtClean="0"/>
              <a:t>SISTEMA ELÉCTRICO DE LAS AERONAVES</a:t>
            </a:r>
            <a:endParaRPr lang="es-MX" sz="4000" dirty="0"/>
          </a:p>
        </p:txBody>
      </p:sp>
      <p:sp>
        <p:nvSpPr>
          <p:cNvPr id="4" name="Rectángulo 3">
            <a:hlinkClick r:id="rId2"/>
          </p:cNvPr>
          <p:cNvSpPr/>
          <p:nvPr/>
        </p:nvSpPr>
        <p:spPr>
          <a:xfrm>
            <a:off x="741263" y="1262131"/>
            <a:ext cx="5578771" cy="400110"/>
          </a:xfrm>
          <a:prstGeom prst="rect">
            <a:avLst/>
          </a:prstGeom>
        </p:spPr>
        <p:txBody>
          <a:bodyPr wrap="none">
            <a:spAutoFit/>
          </a:bodyPr>
          <a:lstStyle/>
          <a:p>
            <a:r>
              <a:rPr lang="en-US" sz="2000" b="1" dirty="0">
                <a:solidFill>
                  <a:srgbClr val="C00000"/>
                </a:solidFill>
              </a:rPr>
              <a:t>What is a APU? Explained by "CAPTAIN" Joe</a:t>
            </a:r>
          </a:p>
        </p:txBody>
      </p:sp>
      <p:sp>
        <p:nvSpPr>
          <p:cNvPr id="5" name="Rectángulo 4">
            <a:hlinkClick r:id="rId3"/>
          </p:cNvPr>
          <p:cNvSpPr/>
          <p:nvPr/>
        </p:nvSpPr>
        <p:spPr>
          <a:xfrm>
            <a:off x="741263" y="1898216"/>
            <a:ext cx="8306873" cy="369332"/>
          </a:xfrm>
          <a:prstGeom prst="rect">
            <a:avLst/>
          </a:prstGeom>
        </p:spPr>
        <p:txBody>
          <a:bodyPr wrap="square">
            <a:spAutoFit/>
          </a:bodyPr>
          <a:lstStyle/>
          <a:p>
            <a:r>
              <a:rPr lang="en-US" b="1" dirty="0">
                <a:solidFill>
                  <a:srgbClr val="C00000"/>
                </a:solidFill>
                <a:latin typeface="Roboto"/>
              </a:rPr>
              <a:t>New </a:t>
            </a:r>
            <a:r>
              <a:rPr lang="en-US" b="1" dirty="0" err="1">
                <a:solidFill>
                  <a:srgbClr val="C00000"/>
                </a:solidFill>
                <a:latin typeface="Roboto"/>
              </a:rPr>
              <a:t>Auxiluary</a:t>
            </a:r>
            <a:r>
              <a:rPr lang="en-US" b="1" dirty="0">
                <a:solidFill>
                  <a:srgbClr val="C00000"/>
                </a:solidFill>
                <a:latin typeface="Roboto"/>
              </a:rPr>
              <a:t> Power Unit APU-120 - Aviation Equipment Holding</a:t>
            </a:r>
            <a:endParaRPr lang="en-US" b="1" i="0" dirty="0">
              <a:solidFill>
                <a:srgbClr val="C00000"/>
              </a:solidFill>
              <a:effectLst/>
              <a:latin typeface="Roboto"/>
            </a:endParaRPr>
          </a:p>
        </p:txBody>
      </p:sp>
      <p:sp>
        <p:nvSpPr>
          <p:cNvPr id="6" name="Rectángulo 5">
            <a:hlinkClick r:id="rId4"/>
          </p:cNvPr>
          <p:cNvSpPr/>
          <p:nvPr/>
        </p:nvSpPr>
        <p:spPr>
          <a:xfrm>
            <a:off x="741263" y="2487807"/>
            <a:ext cx="2313454" cy="369332"/>
          </a:xfrm>
          <a:prstGeom prst="rect">
            <a:avLst/>
          </a:prstGeom>
        </p:spPr>
        <p:txBody>
          <a:bodyPr wrap="none">
            <a:spAutoFit/>
          </a:bodyPr>
          <a:lstStyle/>
          <a:p>
            <a:r>
              <a:rPr lang="es-MX" dirty="0" smtClean="0">
                <a:solidFill>
                  <a:srgbClr val="C00000"/>
                </a:solidFill>
                <a:latin typeface="Roboto"/>
              </a:rPr>
              <a:t>Boeing 737 </a:t>
            </a:r>
            <a:r>
              <a:rPr lang="es-MX" dirty="0" err="1">
                <a:solidFill>
                  <a:srgbClr val="C00000"/>
                </a:solidFill>
                <a:latin typeface="Roboto"/>
              </a:rPr>
              <a:t>apu</a:t>
            </a:r>
            <a:r>
              <a:rPr lang="es-MX" dirty="0">
                <a:solidFill>
                  <a:srgbClr val="C00000"/>
                </a:solidFill>
                <a:latin typeface="Roboto"/>
              </a:rPr>
              <a:t> </a:t>
            </a:r>
            <a:r>
              <a:rPr lang="es-MX" dirty="0" err="1">
                <a:solidFill>
                  <a:srgbClr val="C00000"/>
                </a:solidFill>
                <a:latin typeface="Roboto"/>
              </a:rPr>
              <a:t>start</a:t>
            </a:r>
            <a:endParaRPr lang="es-MX" b="0" i="0" dirty="0">
              <a:solidFill>
                <a:srgbClr val="C00000"/>
              </a:solidFill>
              <a:effectLst/>
              <a:latin typeface="Roboto"/>
            </a:endParaRPr>
          </a:p>
        </p:txBody>
      </p:sp>
      <p:sp>
        <p:nvSpPr>
          <p:cNvPr id="7" name="Rectángulo 6">
            <a:hlinkClick r:id="rId5"/>
          </p:cNvPr>
          <p:cNvSpPr/>
          <p:nvPr/>
        </p:nvSpPr>
        <p:spPr>
          <a:xfrm>
            <a:off x="741263" y="3139608"/>
            <a:ext cx="3595921" cy="369332"/>
          </a:xfrm>
          <a:prstGeom prst="rect">
            <a:avLst/>
          </a:prstGeom>
        </p:spPr>
        <p:txBody>
          <a:bodyPr wrap="none">
            <a:spAutoFit/>
          </a:bodyPr>
          <a:lstStyle/>
          <a:p>
            <a:r>
              <a:rPr lang="es-MX" b="1" dirty="0">
                <a:solidFill>
                  <a:srgbClr val="C00000"/>
                </a:solidFill>
                <a:latin typeface="Roboto"/>
              </a:rPr>
              <a:t>737 </a:t>
            </a:r>
            <a:r>
              <a:rPr lang="es-MX" b="1" dirty="0" err="1">
                <a:solidFill>
                  <a:srgbClr val="C00000"/>
                </a:solidFill>
                <a:latin typeface="Roboto"/>
              </a:rPr>
              <a:t>GroundWork</a:t>
            </a:r>
            <a:r>
              <a:rPr lang="es-MX" b="1" dirty="0">
                <a:solidFill>
                  <a:srgbClr val="C00000"/>
                </a:solidFill>
                <a:latin typeface="Roboto"/>
              </a:rPr>
              <a:t> </a:t>
            </a:r>
            <a:r>
              <a:rPr lang="es-MX" b="1" dirty="0" err="1">
                <a:solidFill>
                  <a:srgbClr val="C00000"/>
                </a:solidFill>
                <a:latin typeface="Roboto"/>
              </a:rPr>
              <a:t>Preview</a:t>
            </a:r>
            <a:r>
              <a:rPr lang="es-MX" b="1" dirty="0">
                <a:solidFill>
                  <a:srgbClr val="C00000"/>
                </a:solidFill>
                <a:latin typeface="Roboto"/>
              </a:rPr>
              <a:t>- APU</a:t>
            </a:r>
            <a:endParaRPr lang="es-MX" b="1" i="0" dirty="0">
              <a:solidFill>
                <a:srgbClr val="C00000"/>
              </a:solidFill>
              <a:effectLst/>
              <a:latin typeface="Roboto"/>
            </a:endParaRPr>
          </a:p>
        </p:txBody>
      </p:sp>
      <p:sp>
        <p:nvSpPr>
          <p:cNvPr id="8" name="Rectángulo 7">
            <a:hlinkClick r:id="rId6"/>
          </p:cNvPr>
          <p:cNvSpPr/>
          <p:nvPr/>
        </p:nvSpPr>
        <p:spPr>
          <a:xfrm>
            <a:off x="6320034" y="4120098"/>
            <a:ext cx="5587812" cy="369332"/>
          </a:xfrm>
          <a:prstGeom prst="rect">
            <a:avLst/>
          </a:prstGeom>
        </p:spPr>
        <p:txBody>
          <a:bodyPr wrap="none">
            <a:spAutoFit/>
          </a:bodyPr>
          <a:lstStyle/>
          <a:p>
            <a:r>
              <a:rPr lang="en-US" b="1" dirty="0">
                <a:solidFill>
                  <a:srgbClr val="002060"/>
                </a:solidFill>
                <a:latin typeface="Roboto"/>
              </a:rPr>
              <a:t>Electrical Power system Presentation (CBT A320)</a:t>
            </a:r>
            <a:endParaRPr lang="en-US" b="1" i="0" dirty="0">
              <a:solidFill>
                <a:srgbClr val="002060"/>
              </a:solidFill>
              <a:effectLst/>
              <a:latin typeface="Roboto"/>
            </a:endParaRPr>
          </a:p>
        </p:txBody>
      </p:sp>
      <p:sp>
        <p:nvSpPr>
          <p:cNvPr id="9" name="Rectángulo 8">
            <a:hlinkClick r:id="rId7"/>
          </p:cNvPr>
          <p:cNvSpPr/>
          <p:nvPr/>
        </p:nvSpPr>
        <p:spPr>
          <a:xfrm>
            <a:off x="6320034" y="4622374"/>
            <a:ext cx="3159839" cy="369332"/>
          </a:xfrm>
          <a:prstGeom prst="rect">
            <a:avLst/>
          </a:prstGeom>
        </p:spPr>
        <p:txBody>
          <a:bodyPr wrap="none">
            <a:spAutoFit/>
          </a:bodyPr>
          <a:lstStyle/>
          <a:p>
            <a:r>
              <a:rPr lang="es-MX" b="1">
                <a:solidFill>
                  <a:srgbClr val="002060"/>
                </a:solidFill>
                <a:latin typeface="Roboto"/>
              </a:rPr>
              <a:t>737 </a:t>
            </a:r>
            <a:r>
              <a:rPr lang="es-MX" b="1" dirty="0" err="1">
                <a:solidFill>
                  <a:srgbClr val="002060"/>
                </a:solidFill>
                <a:latin typeface="Roboto"/>
              </a:rPr>
              <a:t>electrical</a:t>
            </a:r>
            <a:r>
              <a:rPr lang="es-MX" b="1" dirty="0">
                <a:solidFill>
                  <a:srgbClr val="002060"/>
                </a:solidFill>
                <a:latin typeface="Roboto"/>
              </a:rPr>
              <a:t> </a:t>
            </a:r>
            <a:r>
              <a:rPr lang="es-MX" b="1" dirty="0" err="1">
                <a:solidFill>
                  <a:srgbClr val="002060"/>
                </a:solidFill>
                <a:latin typeface="Roboto"/>
              </a:rPr>
              <a:t>system</a:t>
            </a:r>
            <a:r>
              <a:rPr lang="es-MX" b="1" dirty="0">
                <a:solidFill>
                  <a:srgbClr val="002060"/>
                </a:solidFill>
                <a:latin typeface="Roboto"/>
              </a:rPr>
              <a:t> video</a:t>
            </a:r>
            <a:endParaRPr lang="es-MX" b="1" i="0" dirty="0">
              <a:solidFill>
                <a:srgbClr val="002060"/>
              </a:solidFill>
              <a:effectLst/>
              <a:latin typeface="Roboto"/>
            </a:endParaRPr>
          </a:p>
        </p:txBody>
      </p:sp>
    </p:spTree>
    <p:extLst>
      <p:ext uri="{BB962C8B-B14F-4D97-AF65-F5344CB8AC3E}">
        <p14:creationId xmlns:p14="http://schemas.microsoft.com/office/powerpoint/2010/main" val="38642118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TM03457503[[fn=Citable]]</Template>
  <TotalTime>66</TotalTime>
  <Words>1425</Words>
  <Application>Microsoft Office PowerPoint</Application>
  <PresentationFormat>Panorámica</PresentationFormat>
  <Paragraphs>83</Paragraphs>
  <Slides>17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Arial</vt:lpstr>
      <vt:lpstr>Average</vt:lpstr>
      <vt:lpstr>Century Gothic</vt:lpstr>
      <vt:lpstr>Roboto</vt:lpstr>
      <vt:lpstr>Verdana</vt:lpstr>
      <vt:lpstr>Wingdings 2</vt:lpstr>
      <vt:lpstr>Citable</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lpstr>SISTEMA ELÉCTRICO DE LAS AERONAVES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SISTEMA ELÉCTRICO DE LAS AERONAVES</dc:title>
  <dc:creator>Dell14</dc:creator>
  <cp:lastModifiedBy>Dell14</cp:lastModifiedBy>
  <cp:revision>7</cp:revision>
  <dcterms:created xsi:type="dcterms:W3CDTF">2017-10-16T03:25:21Z</dcterms:created>
  <dcterms:modified xsi:type="dcterms:W3CDTF">2017-10-16T04:31:35Z</dcterms:modified>
</cp:coreProperties>
</file>