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59"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9/10/2017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www.manualvuelo.com/INS/INS27.html" TargetMode="External"/><Relationship Id="rId3" Type="http://schemas.openxmlformats.org/officeDocument/2006/relationships/hyperlink" Target="http://www.manualvuelo.com/INS/INS25.html" TargetMode="External"/><Relationship Id="rId7" Type="http://schemas.openxmlformats.org/officeDocument/2006/relationships/hyperlink" Target="http://www.manualvuelo.com/INS/INS28.html" TargetMode="External"/><Relationship Id="rId2" Type="http://schemas.openxmlformats.org/officeDocument/2006/relationships/hyperlink" Target="http://www.manualvuelo.com/INS/INS29.html" TargetMode="External"/><Relationship Id="rId1" Type="http://schemas.openxmlformats.org/officeDocument/2006/relationships/slideLayout" Target="../slideLayouts/slideLayout1.xml"/><Relationship Id="rId6" Type="http://schemas.openxmlformats.org/officeDocument/2006/relationships/hyperlink" Target="http://www.manualvuelo.com/INS/INS26.html" TargetMode="External"/><Relationship Id="rId5" Type="http://schemas.openxmlformats.org/officeDocument/2006/relationships/hyperlink" Target="http://www.manualvuelo.com/INS/INS24.html" TargetMode="External"/><Relationship Id="rId4" Type="http://schemas.openxmlformats.org/officeDocument/2006/relationships/hyperlink" Target="http://www.manualvuelo.com/INS/INS23.html" TargetMode="Externa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LH3ca9q6TjE&amp;list=PLGt9_RJNU9HG2Ubj7MnBK7S4Z7tV9YfG0" TargetMode="External"/><Relationship Id="rId2" Type="http://schemas.openxmlformats.org/officeDocument/2006/relationships/hyperlink" Target="https://www.youtube.com/watch?v=1siggrTGvJA" TargetMode="External"/><Relationship Id="rId1" Type="http://schemas.openxmlformats.org/officeDocument/2006/relationships/slideLayout" Target="../slideLayouts/slideLayout1.xml"/><Relationship Id="rId5" Type="http://schemas.openxmlformats.org/officeDocument/2006/relationships/hyperlink" Target="https://www.youtube.com/watch?v=gqKv-u9ve7E" TargetMode="External"/><Relationship Id="rId4" Type="http://schemas.openxmlformats.org/officeDocument/2006/relationships/hyperlink" Target="https://www.youtube.com/watch?v=6IeszlLafU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499498" y="33822"/>
            <a:ext cx="7344513" cy="523220"/>
          </a:xfrm>
          <a:prstGeom prst="rect">
            <a:avLst/>
          </a:prstGeom>
          <a:noFill/>
        </p:spPr>
        <p:txBody>
          <a:bodyPr wrap="square" rtlCol="0">
            <a:spAutoFit/>
          </a:bodyPr>
          <a:lstStyle/>
          <a:p>
            <a:r>
              <a:rPr lang="es-MX" sz="2800" b="1" dirty="0" smtClean="0">
                <a:solidFill>
                  <a:schemeClr val="bg1">
                    <a:lumMod val="95000"/>
                    <a:lumOff val="5000"/>
                  </a:schemeClr>
                </a:solidFill>
              </a:rPr>
              <a:t>INSTRUMENTOS BASICOS DE VUELO</a:t>
            </a:r>
            <a:endParaRPr lang="es-MX" sz="2800" b="1" dirty="0">
              <a:solidFill>
                <a:schemeClr val="bg1">
                  <a:lumMod val="95000"/>
                  <a:lumOff val="5000"/>
                </a:schemeClr>
              </a:solidFill>
            </a:endParaRPr>
          </a:p>
        </p:txBody>
      </p:sp>
      <p:sp>
        <p:nvSpPr>
          <p:cNvPr id="7" name="CuadroTexto 6"/>
          <p:cNvSpPr txBox="1"/>
          <p:nvPr/>
        </p:nvSpPr>
        <p:spPr>
          <a:xfrm rot="20190074">
            <a:off x="-76434" y="1054108"/>
            <a:ext cx="4080727" cy="1323439"/>
          </a:xfrm>
          <a:prstGeom prst="rect">
            <a:avLst/>
          </a:prstGeom>
          <a:noFill/>
        </p:spPr>
        <p:txBody>
          <a:bodyPr wrap="square" rtlCol="0">
            <a:spAutoFit/>
          </a:bodyPr>
          <a:lstStyle/>
          <a:p>
            <a:pPr algn="ctr"/>
            <a:r>
              <a:rPr lang="es-MX" sz="4000" b="1" dirty="0" smtClean="0">
                <a:solidFill>
                  <a:schemeClr val="bg1">
                    <a:lumMod val="95000"/>
                    <a:lumOff val="5000"/>
                  </a:schemeClr>
                </a:solidFill>
              </a:rPr>
              <a:t>SIX PACK DE LA AERONAVE</a:t>
            </a:r>
            <a:endParaRPr lang="es-MX" sz="4000" b="1" dirty="0">
              <a:solidFill>
                <a:schemeClr val="bg1">
                  <a:lumMod val="95000"/>
                  <a:lumOff val="5000"/>
                </a:schemeClr>
              </a:solidFill>
            </a:endParaRPr>
          </a:p>
        </p:txBody>
      </p:sp>
      <p:pic>
        <p:nvPicPr>
          <p:cNvPr id="6" name="Imagen 5"/>
          <p:cNvPicPr>
            <a:picLocks noChangeAspect="1"/>
          </p:cNvPicPr>
          <p:nvPr/>
        </p:nvPicPr>
        <p:blipFill>
          <a:blip r:embed="rId2"/>
          <a:stretch>
            <a:fillRect/>
          </a:stretch>
        </p:blipFill>
        <p:spPr>
          <a:xfrm>
            <a:off x="4098930" y="1196519"/>
            <a:ext cx="5359693" cy="5400711"/>
          </a:xfrm>
          <a:prstGeom prst="rect">
            <a:avLst/>
          </a:prstGeom>
        </p:spPr>
      </p:pic>
    </p:spTree>
    <p:extLst>
      <p:ext uri="{BB962C8B-B14F-4D97-AF65-F5344CB8AC3E}">
        <p14:creationId xmlns:p14="http://schemas.microsoft.com/office/powerpoint/2010/main" val="2620036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164495" y="903123"/>
            <a:ext cx="10027245" cy="5612341"/>
          </a:xfrm>
          <a:prstGeom prst="rect">
            <a:avLst/>
          </a:prstGeom>
        </p:spPr>
      </p:pic>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542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2" name="Rectángulo 1"/>
          <p:cNvSpPr/>
          <p:nvPr/>
        </p:nvSpPr>
        <p:spPr>
          <a:xfrm>
            <a:off x="1164495" y="903123"/>
            <a:ext cx="7734806" cy="56123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41176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542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2" name="Rectángulo 1"/>
          <p:cNvSpPr/>
          <p:nvPr/>
        </p:nvSpPr>
        <p:spPr>
          <a:xfrm>
            <a:off x="67280" y="1057671"/>
            <a:ext cx="5705340" cy="5493812"/>
          </a:xfrm>
          <a:prstGeom prst="rect">
            <a:avLst/>
          </a:prstGeom>
        </p:spPr>
        <p:txBody>
          <a:bodyPr wrap="square">
            <a:spAutoFit/>
          </a:bodyPr>
          <a:lstStyle/>
          <a:p>
            <a:pPr algn="just">
              <a:lnSpc>
                <a:spcPct val="150000"/>
              </a:lnSpc>
            </a:pPr>
            <a:r>
              <a:rPr lang="es-MX" dirty="0">
                <a:solidFill>
                  <a:schemeClr val="bg1"/>
                </a:solidFill>
                <a:latin typeface="Verdana" panose="020B0604030504040204" pitchFamily="34" charset="0"/>
              </a:rPr>
              <a:t>Los instrumentos básicos de vuelo son aquellos que nos informan de la </a:t>
            </a:r>
            <a:r>
              <a:rPr lang="es-MX" dirty="0" smtClean="0">
                <a:solidFill>
                  <a:schemeClr val="bg1"/>
                </a:solidFill>
                <a:latin typeface="Verdana" panose="020B0604030504040204" pitchFamily="34" charset="0"/>
              </a:rPr>
              <a:t>altitud </a:t>
            </a:r>
            <a:r>
              <a:rPr lang="es-MX" dirty="0">
                <a:solidFill>
                  <a:schemeClr val="bg1"/>
                </a:solidFill>
                <a:latin typeface="Verdana" panose="020B0604030504040204" pitchFamily="34" charset="0"/>
              </a:rPr>
              <a:t>y velocidad del avión, su actitud con respecto al suelo sin necesidad de tomar referencias, si está en ascenso, descenso o nivelado, y en que dirección vuela.</a:t>
            </a:r>
          </a:p>
          <a:p>
            <a:pPr algn="just">
              <a:lnSpc>
                <a:spcPct val="150000"/>
              </a:lnSpc>
            </a:pPr>
            <a:r>
              <a:rPr lang="es-MX" dirty="0">
                <a:solidFill>
                  <a:schemeClr val="bg1"/>
                </a:solidFill>
                <a:latin typeface="Verdana" panose="020B0604030504040204" pitchFamily="34" charset="0"/>
              </a:rPr>
              <a:t>Estos instrumentos básicos, salvo la </a:t>
            </a:r>
            <a:r>
              <a:rPr lang="es-MX" dirty="0">
                <a:solidFill>
                  <a:schemeClr val="bg1"/>
                </a:solidFill>
                <a:latin typeface="Verdana" panose="020B0604030504040204" pitchFamily="34" charset="0"/>
                <a:hlinkClick r:id="rId2"/>
              </a:rPr>
              <a:t>brújula</a:t>
            </a:r>
            <a:r>
              <a:rPr lang="es-MX" dirty="0">
                <a:solidFill>
                  <a:schemeClr val="bg1"/>
                </a:solidFill>
                <a:latin typeface="Verdana" panose="020B0604030504040204" pitchFamily="34" charset="0"/>
              </a:rPr>
              <a:t>, se suelen dividir en dos grupos: los que muestran información basándose en las propiedades del aire (</a:t>
            </a:r>
            <a:r>
              <a:rPr lang="es-MX" dirty="0">
                <a:solidFill>
                  <a:schemeClr val="bg1"/>
                </a:solidFill>
                <a:latin typeface="Verdana" panose="020B0604030504040204" pitchFamily="34" charset="0"/>
                <a:hlinkClick r:id="rId3"/>
              </a:rPr>
              <a:t>anemómetro</a:t>
            </a:r>
            <a:r>
              <a:rPr lang="es-MX" dirty="0">
                <a:solidFill>
                  <a:schemeClr val="bg1"/>
                </a:solidFill>
                <a:latin typeface="Verdana" panose="020B0604030504040204" pitchFamily="34" charset="0"/>
              </a:rPr>
              <a:t>, </a:t>
            </a:r>
            <a:r>
              <a:rPr lang="es-MX" dirty="0">
                <a:solidFill>
                  <a:schemeClr val="bg1"/>
                </a:solidFill>
                <a:latin typeface="Verdana" panose="020B0604030504040204" pitchFamily="34" charset="0"/>
                <a:hlinkClick r:id="rId4"/>
              </a:rPr>
              <a:t>altímetro</a:t>
            </a:r>
            <a:r>
              <a:rPr lang="es-MX" dirty="0">
                <a:solidFill>
                  <a:schemeClr val="bg1"/>
                </a:solidFill>
                <a:latin typeface="Verdana" panose="020B0604030504040204" pitchFamily="34" charset="0"/>
              </a:rPr>
              <a:t>, y </a:t>
            </a:r>
            <a:r>
              <a:rPr lang="es-MX" dirty="0" err="1">
                <a:solidFill>
                  <a:schemeClr val="bg1"/>
                </a:solidFill>
                <a:latin typeface="Verdana" panose="020B0604030504040204" pitchFamily="34" charset="0"/>
                <a:hlinkClick r:id="rId5"/>
              </a:rPr>
              <a:t>variómetro</a:t>
            </a:r>
            <a:r>
              <a:rPr lang="es-MX" dirty="0">
                <a:solidFill>
                  <a:schemeClr val="bg1"/>
                </a:solidFill>
                <a:latin typeface="Verdana" panose="020B0604030504040204" pitchFamily="34" charset="0"/>
              </a:rPr>
              <a:t>) y los que se basan en propiedades giroscópicas (</a:t>
            </a:r>
            <a:r>
              <a:rPr lang="es-MX" dirty="0">
                <a:solidFill>
                  <a:schemeClr val="bg1"/>
                </a:solidFill>
                <a:latin typeface="Verdana" panose="020B0604030504040204" pitchFamily="34" charset="0"/>
                <a:hlinkClick r:id="rId6"/>
              </a:rPr>
              <a:t>indicador de actitud</a:t>
            </a:r>
            <a:r>
              <a:rPr lang="es-MX" dirty="0">
                <a:solidFill>
                  <a:schemeClr val="bg1"/>
                </a:solidFill>
                <a:latin typeface="Verdana" panose="020B0604030504040204" pitchFamily="34" charset="0"/>
              </a:rPr>
              <a:t>, </a:t>
            </a:r>
            <a:r>
              <a:rPr lang="es-MX" dirty="0">
                <a:solidFill>
                  <a:schemeClr val="bg1"/>
                </a:solidFill>
                <a:latin typeface="Verdana" panose="020B0604030504040204" pitchFamily="34" charset="0"/>
                <a:hlinkClick r:id="rId7"/>
              </a:rPr>
              <a:t>indicador de giro/viraje</a:t>
            </a:r>
            <a:r>
              <a:rPr lang="es-MX" dirty="0">
                <a:solidFill>
                  <a:schemeClr val="bg1"/>
                </a:solidFill>
                <a:latin typeface="Verdana" panose="020B0604030504040204" pitchFamily="34" charset="0"/>
              </a:rPr>
              <a:t>, e </a:t>
            </a:r>
            <a:r>
              <a:rPr lang="es-MX" dirty="0">
                <a:solidFill>
                  <a:schemeClr val="bg1"/>
                </a:solidFill>
                <a:latin typeface="Verdana" panose="020B0604030504040204" pitchFamily="34" charset="0"/>
                <a:hlinkClick r:id="rId8"/>
              </a:rPr>
              <a:t>indicador de dirección</a:t>
            </a:r>
            <a:r>
              <a:rPr lang="es-MX" dirty="0">
                <a:solidFill>
                  <a:schemeClr val="bg1"/>
                </a:solidFill>
                <a:latin typeface="Verdana" panose="020B0604030504040204" pitchFamily="34" charset="0"/>
              </a:rPr>
              <a:t>). </a:t>
            </a:r>
            <a:endParaRPr lang="es-MX" b="0" i="0" dirty="0">
              <a:solidFill>
                <a:schemeClr val="bg1"/>
              </a:solidFill>
              <a:effectLst/>
              <a:latin typeface="Verdana" panose="020B0604030504040204" pitchFamily="34" charset="0"/>
            </a:endParaRPr>
          </a:p>
        </p:txBody>
      </p:sp>
      <p:pic>
        <p:nvPicPr>
          <p:cNvPr id="2052" name="Picture 4" descr="Resultado de imagen para instrumentos basico vuel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72619" y="882227"/>
            <a:ext cx="6304957" cy="5402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586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0048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3" name="Rectángulo 2"/>
          <p:cNvSpPr/>
          <p:nvPr/>
        </p:nvSpPr>
        <p:spPr>
          <a:xfrm>
            <a:off x="347729" y="801096"/>
            <a:ext cx="11281893" cy="5539978"/>
          </a:xfrm>
          <a:prstGeom prst="rect">
            <a:avLst/>
          </a:prstGeom>
        </p:spPr>
        <p:txBody>
          <a:bodyPr wrap="square">
            <a:spAutoFit/>
          </a:bodyPr>
          <a:lstStyle/>
          <a:p>
            <a:pPr>
              <a:lnSpc>
                <a:spcPct val="150000"/>
              </a:lnSpc>
            </a:pPr>
            <a:r>
              <a:rPr lang="es-MX" sz="2000" b="1" dirty="0">
                <a:solidFill>
                  <a:srgbClr val="FFFF00"/>
                </a:solidFill>
                <a:latin typeface="Verdana" panose="020B0604030504040204" pitchFamily="34" charset="0"/>
              </a:rPr>
              <a:t>Sistema de </a:t>
            </a:r>
            <a:r>
              <a:rPr lang="es-MX" sz="2000" b="1" dirty="0" err="1">
                <a:solidFill>
                  <a:srgbClr val="FFFF00"/>
                </a:solidFill>
                <a:latin typeface="Verdana" panose="020B0604030504040204" pitchFamily="34" charset="0"/>
              </a:rPr>
              <a:t>pitot</a:t>
            </a:r>
            <a:r>
              <a:rPr lang="es-MX" sz="2000" b="1" dirty="0">
                <a:solidFill>
                  <a:srgbClr val="FFFF00"/>
                </a:solidFill>
                <a:latin typeface="Verdana" panose="020B0604030504040204" pitchFamily="34" charset="0"/>
              </a:rPr>
              <a:t> y estática.</a:t>
            </a:r>
          </a:p>
          <a:p>
            <a:pPr algn="just">
              <a:lnSpc>
                <a:spcPct val="150000"/>
              </a:lnSpc>
            </a:pPr>
            <a:r>
              <a:rPr lang="es-MX" dirty="0" smtClean="0">
                <a:solidFill>
                  <a:srgbClr val="000000"/>
                </a:solidFill>
                <a:latin typeface="Verdana" panose="020B0604030504040204" pitchFamily="34" charset="0"/>
              </a:rPr>
              <a:t>Los </a:t>
            </a:r>
            <a:r>
              <a:rPr lang="es-MX" dirty="0">
                <a:solidFill>
                  <a:srgbClr val="000000"/>
                </a:solidFill>
                <a:latin typeface="Verdana" panose="020B0604030504040204" pitchFamily="34" charset="0"/>
              </a:rPr>
              <a:t>instrumentos basados en las propiedades del aire </a:t>
            </a:r>
            <a:r>
              <a:rPr lang="es-MX" dirty="0" smtClean="0">
                <a:solidFill>
                  <a:srgbClr val="000000"/>
                </a:solidFill>
                <a:latin typeface="Verdana" panose="020B0604030504040204" pitchFamily="34" charset="0"/>
              </a:rPr>
              <a:t>miden </a:t>
            </a:r>
            <a:r>
              <a:rPr lang="es-MX" dirty="0">
                <a:solidFill>
                  <a:srgbClr val="000000"/>
                </a:solidFill>
                <a:latin typeface="Verdana" panose="020B0604030504040204" pitchFamily="34" charset="0"/>
              </a:rPr>
              <a:t>presiones, absolutas o diferenciales, que convenientemente calibradas, nos ofrecen traducidas en forma de pies de altura, pies por minuto, o nudos de velocidad. El sistema de </a:t>
            </a:r>
            <a:r>
              <a:rPr lang="es-MX" dirty="0" err="1">
                <a:solidFill>
                  <a:srgbClr val="000000"/>
                </a:solidFill>
                <a:latin typeface="Verdana" panose="020B0604030504040204" pitchFamily="34" charset="0"/>
              </a:rPr>
              <a:t>pitot</a:t>
            </a:r>
            <a:r>
              <a:rPr lang="es-MX" dirty="0">
                <a:solidFill>
                  <a:srgbClr val="000000"/>
                </a:solidFill>
                <a:latin typeface="Verdana" panose="020B0604030504040204" pitchFamily="34" charset="0"/>
              </a:rPr>
              <a:t> y estática es el que se encarga de proporcionar las presiones a medir, y los instrumentos conectados a este sistema son: altímetro, </a:t>
            </a:r>
            <a:r>
              <a:rPr lang="es-MX" dirty="0" err="1">
                <a:solidFill>
                  <a:srgbClr val="000000"/>
                </a:solidFill>
                <a:latin typeface="Verdana" panose="020B0604030504040204" pitchFamily="34" charset="0"/>
              </a:rPr>
              <a:t>variómetro</a:t>
            </a:r>
            <a:r>
              <a:rPr lang="es-MX" dirty="0">
                <a:solidFill>
                  <a:srgbClr val="000000"/>
                </a:solidFill>
                <a:latin typeface="Verdana" panose="020B0604030504040204" pitchFamily="34" charset="0"/>
              </a:rPr>
              <a:t> y anemómetro.</a:t>
            </a:r>
          </a:p>
          <a:p>
            <a:pPr algn="just">
              <a:lnSpc>
                <a:spcPct val="150000"/>
              </a:lnSpc>
            </a:pPr>
            <a:r>
              <a:rPr lang="es-MX" dirty="0">
                <a:solidFill>
                  <a:srgbClr val="000000"/>
                </a:solidFill>
                <a:latin typeface="Verdana" panose="020B0604030504040204" pitchFamily="34" charset="0"/>
              </a:rPr>
              <a:t>Para su correcto funcionamiento, estos instrumentos necesitan que se les proporcione la presión estática, la presión dinámica, o ambas. Estos dos tipos de presión definen los componentes principales de este sistema: el dispositivo de recogida de presión de impacto (</a:t>
            </a:r>
            <a:r>
              <a:rPr lang="es-MX" dirty="0" err="1">
                <a:solidFill>
                  <a:srgbClr val="000000"/>
                </a:solidFill>
                <a:latin typeface="Verdana" panose="020B0604030504040204" pitchFamily="34" charset="0"/>
              </a:rPr>
              <a:t>pitot</a:t>
            </a:r>
            <a:r>
              <a:rPr lang="es-MX" dirty="0">
                <a:solidFill>
                  <a:srgbClr val="000000"/>
                </a:solidFill>
                <a:latin typeface="Verdana" panose="020B0604030504040204" pitchFamily="34" charset="0"/>
              </a:rPr>
              <a:t>) y sus conducciones, y el dispositivo que recoge la presión estática con sus respectivas conducciones.</a:t>
            </a:r>
          </a:p>
          <a:p>
            <a:pPr algn="just">
              <a:lnSpc>
                <a:spcPct val="150000"/>
              </a:lnSpc>
            </a:pPr>
            <a:r>
              <a:rPr lang="es-MX" dirty="0">
                <a:solidFill>
                  <a:srgbClr val="000000"/>
                </a:solidFill>
                <a:latin typeface="Verdana" panose="020B0604030504040204" pitchFamily="34" charset="0"/>
              </a:rPr>
              <a:t>En los aeroplanos antiguos, la recogida de ambas presiones se realizaba en un mismo dispositivo (</a:t>
            </a:r>
            <a:r>
              <a:rPr lang="es-MX" dirty="0" err="1">
                <a:solidFill>
                  <a:srgbClr val="000000"/>
                </a:solidFill>
                <a:latin typeface="Verdana" panose="020B0604030504040204" pitchFamily="34" charset="0"/>
              </a:rPr>
              <a:t>pitot</a:t>
            </a:r>
            <a:r>
              <a:rPr lang="es-MX" dirty="0">
                <a:solidFill>
                  <a:srgbClr val="000000"/>
                </a:solidFill>
                <a:latin typeface="Verdana" panose="020B0604030504040204" pitchFamily="34" charset="0"/>
              </a:rPr>
              <a:t>), pero hoy en día lo habitual es que ambas fuentes estén separadas.</a:t>
            </a:r>
            <a:endParaRPr lang="es-MX"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317135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0048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3" name="Rectángulo 2"/>
          <p:cNvSpPr/>
          <p:nvPr/>
        </p:nvSpPr>
        <p:spPr>
          <a:xfrm>
            <a:off x="334850" y="1070549"/>
            <a:ext cx="7946265" cy="5170646"/>
          </a:xfrm>
          <a:prstGeom prst="rect">
            <a:avLst/>
          </a:prstGeom>
        </p:spPr>
        <p:txBody>
          <a:bodyPr wrap="square">
            <a:spAutoFit/>
          </a:bodyPr>
          <a:lstStyle/>
          <a:p>
            <a:pPr algn="just">
              <a:lnSpc>
                <a:spcPct val="150000"/>
              </a:lnSpc>
            </a:pPr>
            <a:r>
              <a:rPr lang="es-MX" sz="2000" b="1" dirty="0">
                <a:solidFill>
                  <a:schemeClr val="bg1"/>
                </a:solidFill>
                <a:latin typeface="Arial" panose="020B0604020202020204" pitchFamily="34" charset="0"/>
                <a:cs typeface="Arial" panose="020B0604020202020204" pitchFamily="34" charset="0"/>
              </a:rPr>
              <a:t>El tubo de </a:t>
            </a:r>
            <a:r>
              <a:rPr lang="es-MX" sz="2000" b="1" dirty="0" err="1">
                <a:solidFill>
                  <a:schemeClr val="bg1"/>
                </a:solidFill>
                <a:latin typeface="Arial" panose="020B0604020202020204" pitchFamily="34" charset="0"/>
                <a:cs typeface="Arial" panose="020B0604020202020204" pitchFamily="34" charset="0"/>
              </a:rPr>
              <a:t>pitot</a:t>
            </a:r>
            <a:r>
              <a:rPr lang="es-MX" sz="2000" dirty="0">
                <a:solidFill>
                  <a:schemeClr val="bg1"/>
                </a:solidFill>
                <a:latin typeface="Arial" panose="020B0604020202020204" pitchFamily="34" charset="0"/>
                <a:cs typeface="Arial" panose="020B0604020202020204" pitchFamily="34" charset="0"/>
              </a:rPr>
              <a:t>. </a:t>
            </a:r>
            <a:endParaRPr lang="es-MX" sz="2000" dirty="0" smtClean="0">
              <a:solidFill>
                <a:schemeClr val="bg1"/>
              </a:solidFill>
              <a:latin typeface="Arial" panose="020B0604020202020204" pitchFamily="34" charset="0"/>
              <a:cs typeface="Arial" panose="020B0604020202020204" pitchFamily="34" charset="0"/>
            </a:endParaRPr>
          </a:p>
          <a:p>
            <a:pPr algn="just">
              <a:lnSpc>
                <a:spcPct val="150000"/>
              </a:lnSpc>
            </a:pPr>
            <a:r>
              <a:rPr lang="es-MX" sz="2000" dirty="0" smtClean="0">
                <a:solidFill>
                  <a:schemeClr val="bg1"/>
                </a:solidFill>
                <a:latin typeface="Arial" panose="020B0604020202020204" pitchFamily="34" charset="0"/>
                <a:cs typeface="Arial" panose="020B0604020202020204" pitchFamily="34" charset="0"/>
              </a:rPr>
              <a:t>Consiste </a:t>
            </a:r>
            <a:r>
              <a:rPr lang="es-MX" sz="2000" dirty="0">
                <a:solidFill>
                  <a:schemeClr val="bg1"/>
                </a:solidFill>
                <a:latin typeface="Arial" panose="020B0604020202020204" pitchFamily="34" charset="0"/>
                <a:cs typeface="Arial" panose="020B0604020202020204" pitchFamily="34" charset="0"/>
              </a:rPr>
              <a:t>en un tubo sencillo u otro dispositivo similar, de tamaño no muy grande, que suele estar montado, enfrentado al viento relativo, en el borde de ataque o debajo del ala, aunque en ciertos aeroplanos está colocado en el morro del avión o en el estabilizador vertical. Esta localización le pone a salvo de perturbaciones o turbulencias causadas por el movimiento del avión en el aire. Este dispositivo, tiene un pequeño agujero en la punta para recoger la presión de impacto, que debe permanecer siempre libre de cualquier impureza (insectos, etc..) que lo obstruya. Suele tener un pequeño orificio en la parte de abajo para facilitar su limpieza.</a:t>
            </a:r>
            <a:r>
              <a:rPr lang="es-MX" sz="2000" dirty="0" smtClean="0">
                <a:solidFill>
                  <a:schemeClr val="bg1"/>
                </a:solidFill>
                <a:latin typeface="Arial" panose="020B0604020202020204" pitchFamily="34" charset="0"/>
                <a:cs typeface="Arial" panose="020B0604020202020204" pitchFamily="34" charset="0"/>
              </a:rPr>
              <a:t>.</a:t>
            </a:r>
            <a:endParaRPr lang="es-MX" sz="2000" b="0" i="0" dirty="0">
              <a:solidFill>
                <a:schemeClr val="bg1"/>
              </a:solidFill>
              <a:effectLst/>
              <a:latin typeface="Arial" panose="020B0604020202020204" pitchFamily="34" charset="0"/>
              <a:cs typeface="Arial" panose="020B0604020202020204" pitchFamily="34" charset="0"/>
            </a:endParaRPr>
          </a:p>
        </p:txBody>
      </p:sp>
      <p:pic>
        <p:nvPicPr>
          <p:cNvPr id="4098" name="Picture 2" descr="Resultado de imagen para tubo pitot cess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053" y="752587"/>
            <a:ext cx="3428820" cy="249368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6296" y="3333974"/>
            <a:ext cx="3392577" cy="2486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699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0048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3" name="Rectángulo 2"/>
          <p:cNvSpPr/>
          <p:nvPr/>
        </p:nvSpPr>
        <p:spPr>
          <a:xfrm>
            <a:off x="141667" y="1213820"/>
            <a:ext cx="7650052" cy="4524315"/>
          </a:xfrm>
          <a:prstGeom prst="rect">
            <a:avLst/>
          </a:prstGeom>
        </p:spPr>
        <p:txBody>
          <a:bodyPr wrap="square">
            <a:spAutoFit/>
          </a:bodyPr>
          <a:lstStyle/>
          <a:p>
            <a:pPr algn="just">
              <a:lnSpc>
                <a:spcPct val="150000"/>
              </a:lnSpc>
            </a:pPr>
            <a:r>
              <a:rPr lang="es-MX" sz="1600" b="1" dirty="0">
                <a:solidFill>
                  <a:schemeClr val="bg1"/>
                </a:solidFill>
              </a:rPr>
              <a:t>Las tomas estáticas</a:t>
            </a:r>
            <a:r>
              <a:rPr lang="es-MX" sz="1600" dirty="0">
                <a:solidFill>
                  <a:schemeClr val="bg1"/>
                </a:solidFill>
              </a:rPr>
              <a:t>. Como su propio nombre indica, toman la presión del aire libre en que se mueve el avión. Son unos orificios, protegidos por alguna rejilla o similar, que normalmente están situados en el fuselaje porque es donde sufren menos perturbaciones. Lo usual es que estas tomas sean dobles, una a cada lado del fuselaje, y sus conducciones se conecten en forma de Y en una sola para compensar posibles desviaciones, sobre todo en los virajes ceñidos en que una toma recibe mayor presión estática que otra</a:t>
            </a:r>
            <a:r>
              <a:rPr lang="es-MX" sz="1600" dirty="0" smtClean="0">
                <a:solidFill>
                  <a:schemeClr val="bg1"/>
                </a:solidFill>
              </a:rPr>
              <a:t>.</a:t>
            </a:r>
          </a:p>
          <a:p>
            <a:pPr algn="just">
              <a:lnSpc>
                <a:spcPct val="150000"/>
              </a:lnSpc>
            </a:pPr>
            <a:r>
              <a:rPr lang="es-MX" sz="1600" dirty="0">
                <a:solidFill>
                  <a:schemeClr val="bg1"/>
                </a:solidFill>
              </a:rPr>
              <a:t/>
            </a:r>
            <a:br>
              <a:rPr lang="es-MX" sz="1600" dirty="0">
                <a:solidFill>
                  <a:schemeClr val="bg1"/>
                </a:solidFill>
              </a:rPr>
            </a:br>
            <a:r>
              <a:rPr lang="es-MX" sz="1600" dirty="0">
                <a:solidFill>
                  <a:schemeClr val="bg1"/>
                </a:solidFill>
              </a:rPr>
              <a:t>Estas tomas, salvo en aviones capaces de volar en zonas de muy baja temperatura, no necesitan de protección </a:t>
            </a:r>
            <a:r>
              <a:rPr lang="es-MX" sz="1600" dirty="0" err="1">
                <a:solidFill>
                  <a:schemeClr val="bg1"/>
                </a:solidFill>
              </a:rPr>
              <a:t>antihielo</a:t>
            </a:r>
            <a:r>
              <a:rPr lang="es-MX" sz="1600" dirty="0">
                <a:solidFill>
                  <a:schemeClr val="bg1"/>
                </a:solidFill>
              </a:rPr>
              <a:t> debido a su ubicación. Igual que el tubo </a:t>
            </a:r>
            <a:r>
              <a:rPr lang="es-MX" sz="1600" dirty="0" err="1">
                <a:solidFill>
                  <a:schemeClr val="bg1"/>
                </a:solidFill>
              </a:rPr>
              <a:t>pitot</a:t>
            </a:r>
            <a:r>
              <a:rPr lang="es-MX" sz="1600" dirty="0">
                <a:solidFill>
                  <a:schemeClr val="bg1"/>
                </a:solidFill>
              </a:rPr>
              <a:t> deben mantenerse limpias de impurezas</a:t>
            </a:r>
            <a:endParaRPr lang="es-MX" sz="1600" b="0" i="0" dirty="0">
              <a:solidFill>
                <a:schemeClr val="bg1"/>
              </a:solidFill>
              <a:effectLst/>
              <a:latin typeface="Arial" panose="020B0604020202020204" pitchFamily="34" charset="0"/>
              <a:cs typeface="Arial" panose="020B0604020202020204" pitchFamily="34" charset="0"/>
            </a:endParaRPr>
          </a:p>
        </p:txBody>
      </p:sp>
      <p:pic>
        <p:nvPicPr>
          <p:cNvPr id="7170" name="Picture 2" descr="Resultado de imagen para static port aircra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1993" y="1212217"/>
            <a:ext cx="4068340" cy="272228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1993" y="4139426"/>
            <a:ext cx="4068340" cy="223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23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542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pic>
        <p:nvPicPr>
          <p:cNvPr id="2050" name="Picture 2" descr="Resultado de imagen para instrumentos basico vue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434" y="1070549"/>
            <a:ext cx="8975547" cy="5481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548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19950" y="141667"/>
            <a:ext cx="7344513" cy="523220"/>
          </a:xfrm>
          <a:prstGeom prst="rect">
            <a:avLst/>
          </a:prstGeom>
          <a:noFill/>
        </p:spPr>
        <p:txBody>
          <a:bodyPr wrap="square" rtlCol="0">
            <a:spAutoFit/>
          </a:bodyPr>
          <a:lstStyle/>
          <a:p>
            <a:r>
              <a:rPr lang="es-MX" sz="2800" dirty="0" smtClean="0">
                <a:solidFill>
                  <a:schemeClr val="bg1">
                    <a:lumMod val="95000"/>
                    <a:lumOff val="5000"/>
                  </a:schemeClr>
                </a:solidFill>
              </a:rPr>
              <a:t>INSTRUMENTOS BASICOS DE VUELO</a:t>
            </a:r>
            <a:endParaRPr lang="es-MX" sz="2800" dirty="0">
              <a:solidFill>
                <a:schemeClr val="bg1">
                  <a:lumMod val="95000"/>
                  <a:lumOff val="5000"/>
                </a:schemeClr>
              </a:solidFill>
            </a:endParaRPr>
          </a:p>
        </p:txBody>
      </p:sp>
      <p:sp>
        <p:nvSpPr>
          <p:cNvPr id="7" name="CuadroTexto 6"/>
          <p:cNvSpPr txBox="1"/>
          <p:nvPr/>
        </p:nvSpPr>
        <p:spPr>
          <a:xfrm rot="20190074">
            <a:off x="15426" y="141667"/>
            <a:ext cx="2143594" cy="523220"/>
          </a:xfrm>
          <a:prstGeom prst="rect">
            <a:avLst/>
          </a:prstGeom>
          <a:noFill/>
        </p:spPr>
        <p:txBody>
          <a:bodyPr wrap="square" rtlCol="0">
            <a:spAutoFit/>
          </a:bodyPr>
          <a:lstStyle/>
          <a:p>
            <a:r>
              <a:rPr lang="es-MX" sz="2800" dirty="0" smtClean="0">
                <a:solidFill>
                  <a:schemeClr val="bg1">
                    <a:lumMod val="95000"/>
                    <a:lumOff val="5000"/>
                  </a:schemeClr>
                </a:solidFill>
              </a:rPr>
              <a:t>SIX PACK</a:t>
            </a:r>
            <a:endParaRPr lang="es-MX" sz="2800" dirty="0">
              <a:solidFill>
                <a:schemeClr val="bg1">
                  <a:lumMod val="95000"/>
                  <a:lumOff val="5000"/>
                </a:schemeClr>
              </a:solidFill>
            </a:endParaRPr>
          </a:p>
        </p:txBody>
      </p:sp>
      <p:sp>
        <p:nvSpPr>
          <p:cNvPr id="2" name="CuadroTexto 1">
            <a:hlinkClick r:id="rId2"/>
          </p:cNvPr>
          <p:cNvSpPr txBox="1"/>
          <p:nvPr/>
        </p:nvSpPr>
        <p:spPr>
          <a:xfrm>
            <a:off x="425003" y="1893194"/>
            <a:ext cx="4288665" cy="584775"/>
          </a:xfrm>
          <a:prstGeom prst="rect">
            <a:avLst/>
          </a:prstGeom>
          <a:noFill/>
        </p:spPr>
        <p:txBody>
          <a:bodyPr wrap="square" rtlCol="0">
            <a:spAutoFit/>
          </a:bodyPr>
          <a:lstStyle/>
          <a:p>
            <a:r>
              <a:rPr lang="es-MX" sz="3200" b="1" dirty="0" smtClean="0">
                <a:solidFill>
                  <a:schemeClr val="bg1"/>
                </a:solidFill>
              </a:rPr>
              <a:t>INSTRUMENTOS IVAO</a:t>
            </a:r>
            <a:endParaRPr lang="es-MX" sz="3200" b="1" dirty="0">
              <a:solidFill>
                <a:schemeClr val="bg1"/>
              </a:solidFill>
            </a:endParaRPr>
          </a:p>
        </p:txBody>
      </p:sp>
      <p:sp>
        <p:nvSpPr>
          <p:cNvPr id="3" name="CuadroTexto 2">
            <a:hlinkClick r:id="rId3"/>
          </p:cNvPr>
          <p:cNvSpPr txBox="1"/>
          <p:nvPr/>
        </p:nvSpPr>
        <p:spPr>
          <a:xfrm>
            <a:off x="425003" y="2765827"/>
            <a:ext cx="7083380" cy="830997"/>
          </a:xfrm>
          <a:prstGeom prst="rect">
            <a:avLst/>
          </a:prstGeom>
          <a:noFill/>
        </p:spPr>
        <p:txBody>
          <a:bodyPr wrap="square" rtlCol="0">
            <a:spAutoFit/>
          </a:bodyPr>
          <a:lstStyle/>
          <a:p>
            <a:r>
              <a:rPr lang="es-MX" sz="2400" b="1" dirty="0" smtClean="0">
                <a:solidFill>
                  <a:schemeClr val="bg1"/>
                </a:solidFill>
              </a:rPr>
              <a:t>HOW TO:  </a:t>
            </a:r>
            <a:r>
              <a:rPr lang="es-MX" sz="2400" b="1" dirty="0" err="1">
                <a:solidFill>
                  <a:schemeClr val="bg1"/>
                </a:solidFill>
              </a:rPr>
              <a:t>Pitot</a:t>
            </a:r>
            <a:r>
              <a:rPr lang="es-MX" sz="2400" b="1" dirty="0">
                <a:solidFill>
                  <a:schemeClr val="bg1"/>
                </a:solidFill>
              </a:rPr>
              <a:t> </a:t>
            </a:r>
            <a:r>
              <a:rPr lang="es-MX" sz="2400" b="1" dirty="0" err="1">
                <a:solidFill>
                  <a:schemeClr val="bg1"/>
                </a:solidFill>
              </a:rPr>
              <a:t>Static</a:t>
            </a:r>
            <a:r>
              <a:rPr lang="es-MX" sz="2400" b="1" dirty="0">
                <a:solidFill>
                  <a:schemeClr val="bg1"/>
                </a:solidFill>
              </a:rPr>
              <a:t> </a:t>
            </a:r>
            <a:r>
              <a:rPr lang="es-MX" sz="2400" b="1" dirty="0" err="1">
                <a:solidFill>
                  <a:schemeClr val="bg1"/>
                </a:solidFill>
              </a:rPr>
              <a:t>System</a:t>
            </a:r>
            <a:r>
              <a:rPr lang="es-MX" sz="2400" b="1" dirty="0">
                <a:solidFill>
                  <a:schemeClr val="bg1"/>
                </a:solidFill>
              </a:rPr>
              <a:t> </a:t>
            </a:r>
            <a:r>
              <a:rPr lang="es-MX" sz="2400" b="1" dirty="0" err="1">
                <a:solidFill>
                  <a:schemeClr val="bg1"/>
                </a:solidFill>
              </a:rPr>
              <a:t>Diagram</a:t>
            </a:r>
            <a:endParaRPr lang="es-MX" sz="2400" b="1" dirty="0">
              <a:solidFill>
                <a:schemeClr val="bg1"/>
              </a:solidFill>
            </a:endParaRPr>
          </a:p>
          <a:p>
            <a:endParaRPr lang="es-MX" sz="2400" b="1" dirty="0">
              <a:solidFill>
                <a:schemeClr val="bg1"/>
              </a:solidFill>
            </a:endParaRPr>
          </a:p>
        </p:txBody>
      </p:sp>
      <p:sp>
        <p:nvSpPr>
          <p:cNvPr id="8" name="CuadroTexto 7">
            <a:hlinkClick r:id="rId4"/>
          </p:cNvPr>
          <p:cNvSpPr txBox="1"/>
          <p:nvPr/>
        </p:nvSpPr>
        <p:spPr>
          <a:xfrm>
            <a:off x="425003" y="3586088"/>
            <a:ext cx="9144000" cy="584775"/>
          </a:xfrm>
          <a:prstGeom prst="rect">
            <a:avLst/>
          </a:prstGeom>
          <a:noFill/>
        </p:spPr>
        <p:txBody>
          <a:bodyPr wrap="square" rtlCol="0">
            <a:spAutoFit/>
          </a:bodyPr>
          <a:lstStyle/>
          <a:p>
            <a:r>
              <a:rPr lang="es-MX" sz="3200" b="1" dirty="0" smtClean="0">
                <a:solidFill>
                  <a:schemeClr val="bg1"/>
                </a:solidFill>
              </a:rPr>
              <a:t>INSTRUMENTOS SIX PACK Eddie </a:t>
            </a:r>
            <a:r>
              <a:rPr lang="es-MX" sz="3200" b="1" dirty="0" err="1" smtClean="0">
                <a:solidFill>
                  <a:schemeClr val="bg1"/>
                </a:solidFill>
              </a:rPr>
              <a:t>Aviation</a:t>
            </a:r>
            <a:endParaRPr lang="es-MX" sz="3200" b="1" dirty="0">
              <a:solidFill>
                <a:schemeClr val="bg1"/>
              </a:solidFill>
            </a:endParaRPr>
          </a:p>
        </p:txBody>
      </p:sp>
      <p:sp>
        <p:nvSpPr>
          <p:cNvPr id="9" name="CuadroTexto 8">
            <a:hlinkClick r:id="rId5"/>
          </p:cNvPr>
          <p:cNvSpPr txBox="1"/>
          <p:nvPr/>
        </p:nvSpPr>
        <p:spPr>
          <a:xfrm>
            <a:off x="425003" y="4534303"/>
            <a:ext cx="10560676" cy="584775"/>
          </a:xfrm>
          <a:prstGeom prst="rect">
            <a:avLst/>
          </a:prstGeom>
          <a:noFill/>
        </p:spPr>
        <p:txBody>
          <a:bodyPr wrap="square" rtlCol="0">
            <a:spAutoFit/>
          </a:bodyPr>
          <a:lstStyle/>
          <a:p>
            <a:r>
              <a:rPr lang="es-MX" sz="3200" b="1" dirty="0" smtClean="0">
                <a:solidFill>
                  <a:schemeClr val="bg1"/>
                </a:solidFill>
              </a:rPr>
              <a:t>INSTRUMENTOS BASICOS (</a:t>
            </a:r>
            <a:r>
              <a:rPr lang="es-MX" sz="3200" b="1" dirty="0" err="1" smtClean="0">
                <a:solidFill>
                  <a:schemeClr val="bg1"/>
                </a:solidFill>
              </a:rPr>
              <a:t>live</a:t>
            </a:r>
            <a:r>
              <a:rPr lang="es-MX" sz="3200" b="1" dirty="0" smtClean="0">
                <a:solidFill>
                  <a:schemeClr val="bg1"/>
                </a:solidFill>
              </a:rPr>
              <a:t>) Eddie </a:t>
            </a:r>
            <a:r>
              <a:rPr lang="es-MX" sz="3200" b="1" dirty="0" err="1" smtClean="0">
                <a:solidFill>
                  <a:schemeClr val="bg1"/>
                </a:solidFill>
              </a:rPr>
              <a:t>Aviation</a:t>
            </a:r>
            <a:endParaRPr lang="es-MX" sz="3200" b="1" dirty="0">
              <a:solidFill>
                <a:schemeClr val="bg1"/>
              </a:solidFill>
            </a:endParaRPr>
          </a:p>
        </p:txBody>
      </p:sp>
    </p:spTree>
    <p:extLst>
      <p:ext uri="{BB962C8B-B14F-4D97-AF65-F5344CB8AC3E}">
        <p14:creationId xmlns:p14="http://schemas.microsoft.com/office/powerpoint/2010/main" val="4002754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38</TotalTime>
  <Words>521</Words>
  <Application>Microsoft Office PowerPoint</Application>
  <PresentationFormat>Panorámica</PresentationFormat>
  <Paragraphs>30</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Century Gothic</vt:lpstr>
      <vt:lpstr>Verdana</vt:lpstr>
      <vt:lpstr>Wingdings 3</vt:lpstr>
      <vt:lpstr>Sector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9</cp:revision>
  <dcterms:created xsi:type="dcterms:W3CDTF">2017-09-11T05:26:16Z</dcterms:created>
  <dcterms:modified xsi:type="dcterms:W3CDTF">2017-09-11T06:05:02Z</dcterms:modified>
</cp:coreProperties>
</file>